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58" r:id="rId4"/>
    <p:sldId id="259" r:id="rId5"/>
    <p:sldId id="261" r:id="rId6"/>
    <p:sldId id="268" r:id="rId7"/>
    <p:sldId id="269" r:id="rId8"/>
    <p:sldId id="266" r:id="rId9"/>
    <p:sldId id="267" r:id="rId10"/>
    <p:sldId id="270" r:id="rId11"/>
    <p:sldId id="2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5619"/>
    <a:srgbClr val="967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31D2D-0F6A-47DF-8FA1-054F65F3819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19AF5C-F82C-41B2-9928-E2A1E599CC03}">
      <dgm:prSet phldrT="[Текст]" custT="1"/>
      <dgm:spPr>
        <a:gradFill flip="none" rotWithShape="1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  <a:tileRect/>
        </a:gradFill>
        <a:ln>
          <a:noFill/>
        </a:ln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PF Square Sans Pro Medium" panose="02000500000000020004" pitchFamily="2" charset="0"/>
            </a:rPr>
            <a:t>Промышленный экспорт</a:t>
          </a:r>
          <a:endParaRPr lang="ru-RU" sz="2000" b="1" dirty="0">
            <a:solidFill>
              <a:schemeClr val="bg1"/>
            </a:solidFill>
            <a:latin typeface="PF Square Sans Pro Medium" panose="02000500000000020004" pitchFamily="2" charset="0"/>
          </a:endParaRPr>
        </a:p>
      </dgm:t>
    </dgm:pt>
    <dgm:pt modelId="{3A623D75-3D0C-4455-8D32-C3E19DF6E56E}" type="parTrans" cxnId="{FA7881A2-D823-494A-B917-0EF8BC98A463}">
      <dgm:prSet/>
      <dgm:spPr/>
      <dgm:t>
        <a:bodyPr/>
        <a:lstStyle/>
        <a:p>
          <a:endParaRPr lang="ru-RU"/>
        </a:p>
      </dgm:t>
    </dgm:pt>
    <dgm:pt modelId="{7E23982D-8017-4715-A966-8D615D2345C3}" type="sibTrans" cxnId="{FA7881A2-D823-494A-B917-0EF8BC98A463}">
      <dgm:prSet/>
      <dgm:spPr/>
      <dgm:t>
        <a:bodyPr/>
        <a:lstStyle/>
        <a:p>
          <a:endParaRPr lang="ru-RU"/>
        </a:p>
      </dgm:t>
    </dgm:pt>
    <dgm:pt modelId="{6AEA432D-3975-45F3-8BD7-373FFB3F474E}">
      <dgm:prSet phldrT="[Текст]" custT="1"/>
      <dgm:spPr>
        <a:gradFill flip="none" rotWithShape="1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  <a:tileRect/>
        </a:gradFill>
        <a:ln>
          <a:noFill/>
        </a:ln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PF Square Sans Pro Medium" panose="02000500000000020004" pitchFamily="2" charset="0"/>
            </a:rPr>
            <a:t>Экспорт услуг</a:t>
          </a:r>
        </a:p>
      </dgm:t>
    </dgm:pt>
    <dgm:pt modelId="{E1BF70DC-5A93-45BF-BC66-5D174C512B64}" type="parTrans" cxnId="{9A80B6C4-D1C0-4ED2-A95F-C89415075BA9}">
      <dgm:prSet/>
      <dgm:spPr/>
      <dgm:t>
        <a:bodyPr/>
        <a:lstStyle/>
        <a:p>
          <a:endParaRPr lang="ru-RU"/>
        </a:p>
      </dgm:t>
    </dgm:pt>
    <dgm:pt modelId="{E3B73C49-4CBD-4876-B764-EC706944E8D3}" type="sibTrans" cxnId="{9A80B6C4-D1C0-4ED2-A95F-C89415075BA9}">
      <dgm:prSet/>
      <dgm:spPr/>
      <dgm:t>
        <a:bodyPr/>
        <a:lstStyle/>
        <a:p>
          <a:endParaRPr lang="ru-RU"/>
        </a:p>
      </dgm:t>
    </dgm:pt>
    <dgm:pt modelId="{EBBE2D71-8BD4-46BB-92EB-D38ADF25AB83}">
      <dgm:prSet custT="1"/>
      <dgm:spPr>
        <a:gradFill rotWithShape="0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</a:gradFill>
        <a:ln>
          <a:noFill/>
        </a:ln>
      </dgm:spPr>
      <dgm:t>
        <a:bodyPr/>
        <a:lstStyle/>
        <a:p>
          <a:r>
            <a:rPr lang="ru-RU" sz="2000" b="1" dirty="0" smtClean="0">
              <a:latin typeface="PF Square Sans Pro Medium" panose="02000500000000020004" pitchFamily="2" charset="0"/>
            </a:rPr>
            <a:t>Системные меры развития международной кооперации и экспорта</a:t>
          </a:r>
          <a:endParaRPr lang="ru-RU" sz="2000" b="1" dirty="0">
            <a:latin typeface="PF Square Sans Pro Medium" panose="02000500000000020004" pitchFamily="2" charset="0"/>
          </a:endParaRPr>
        </a:p>
      </dgm:t>
    </dgm:pt>
    <dgm:pt modelId="{B9F3D261-2D44-4619-9132-F87FF3C7AFC3}" type="parTrans" cxnId="{9E3AAF29-E3ED-4E80-B49D-E005B5E24793}">
      <dgm:prSet/>
      <dgm:spPr/>
      <dgm:t>
        <a:bodyPr/>
        <a:lstStyle/>
        <a:p>
          <a:endParaRPr lang="ru-RU"/>
        </a:p>
      </dgm:t>
    </dgm:pt>
    <dgm:pt modelId="{7649E228-F7AC-4D65-8A67-CD18E7BC2498}" type="sibTrans" cxnId="{9E3AAF29-E3ED-4E80-B49D-E005B5E24793}">
      <dgm:prSet/>
      <dgm:spPr/>
      <dgm:t>
        <a:bodyPr/>
        <a:lstStyle/>
        <a:p>
          <a:endParaRPr lang="ru-RU"/>
        </a:p>
      </dgm:t>
    </dgm:pt>
    <dgm:pt modelId="{CD32237C-D8AF-41CF-B13E-017D0CDE9DDD}">
      <dgm:prSet custT="1"/>
      <dgm:spPr>
        <a:gradFill rotWithShape="0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</a:gradFill>
        <a:ln>
          <a:noFill/>
        </a:ln>
      </dgm:spPr>
      <dgm:t>
        <a:bodyPr/>
        <a:lstStyle/>
        <a:p>
          <a:r>
            <a:rPr lang="ru-RU" sz="2000" b="1" dirty="0" smtClean="0">
              <a:latin typeface="PF Square Sans Pro Medium" panose="02000500000000020004" pitchFamily="2" charset="0"/>
            </a:rPr>
            <a:t>Логистика международной торговли</a:t>
          </a:r>
          <a:endParaRPr lang="ru-RU" sz="2000" b="1" dirty="0">
            <a:latin typeface="PF Square Sans Pro Medium" panose="02000500000000020004" pitchFamily="2" charset="0"/>
          </a:endParaRPr>
        </a:p>
      </dgm:t>
    </dgm:pt>
    <dgm:pt modelId="{EA020293-E911-43A2-95BA-2234B9824500}" type="parTrans" cxnId="{4A34E328-4819-4550-BDA3-B0AA2DEED3E2}">
      <dgm:prSet/>
      <dgm:spPr/>
      <dgm:t>
        <a:bodyPr/>
        <a:lstStyle/>
        <a:p>
          <a:endParaRPr lang="ru-RU"/>
        </a:p>
      </dgm:t>
    </dgm:pt>
    <dgm:pt modelId="{DECD0C0A-783E-4843-A7E7-F9977FD8C31D}" type="sibTrans" cxnId="{4A34E328-4819-4550-BDA3-B0AA2DEED3E2}">
      <dgm:prSet/>
      <dgm:spPr/>
      <dgm:t>
        <a:bodyPr/>
        <a:lstStyle/>
        <a:p>
          <a:endParaRPr lang="ru-RU"/>
        </a:p>
      </dgm:t>
    </dgm:pt>
    <dgm:pt modelId="{5974C9BE-D6DE-44BE-B850-72EA0B2D84EE}">
      <dgm:prSet custT="1"/>
      <dgm:spPr>
        <a:gradFill rotWithShape="0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</a:gradFill>
        <a:ln>
          <a:noFill/>
        </a:ln>
      </dgm:spPr>
      <dgm:t>
        <a:bodyPr/>
        <a:lstStyle/>
        <a:p>
          <a:r>
            <a:rPr lang="ru-RU" sz="2000" b="1" dirty="0" smtClean="0">
              <a:latin typeface="PF Square Sans Pro Medium" panose="02000500000000020004" pitchFamily="2" charset="0"/>
            </a:rPr>
            <a:t>Экспорт продукции АПК</a:t>
          </a:r>
          <a:endParaRPr lang="ru-RU" sz="2000" b="1" dirty="0">
            <a:latin typeface="PF Square Sans Pro Medium" panose="02000500000000020004" pitchFamily="2" charset="0"/>
          </a:endParaRPr>
        </a:p>
      </dgm:t>
    </dgm:pt>
    <dgm:pt modelId="{81D589C7-3529-4ABF-8FAA-238E2A114BFB}" type="parTrans" cxnId="{93A15A69-178B-46A8-8C24-D4EF4815C403}">
      <dgm:prSet/>
      <dgm:spPr/>
      <dgm:t>
        <a:bodyPr/>
        <a:lstStyle/>
        <a:p>
          <a:endParaRPr lang="ru-RU"/>
        </a:p>
      </dgm:t>
    </dgm:pt>
    <dgm:pt modelId="{07558423-DAF8-4153-A731-7D95513BDDDC}" type="sibTrans" cxnId="{93A15A69-178B-46A8-8C24-D4EF4815C403}">
      <dgm:prSet/>
      <dgm:spPr/>
      <dgm:t>
        <a:bodyPr/>
        <a:lstStyle/>
        <a:p>
          <a:endParaRPr lang="ru-RU"/>
        </a:p>
      </dgm:t>
    </dgm:pt>
    <dgm:pt modelId="{D0E836F3-688A-46C3-8824-4F4F1C7868C5}" type="pres">
      <dgm:prSet presAssocID="{16231D2D-0F6A-47DF-8FA1-054F65F381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36F91B-760C-414F-AC89-07C211194AE5}" type="pres">
      <dgm:prSet presAssocID="{1519AF5C-F82C-41B2-9928-E2A1E599CC03}" presName="parentLin" presStyleCnt="0"/>
      <dgm:spPr/>
    </dgm:pt>
    <dgm:pt modelId="{79F41D87-4BC9-48FA-8B49-77166F20F208}" type="pres">
      <dgm:prSet presAssocID="{1519AF5C-F82C-41B2-9928-E2A1E599CC0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244647A-41EE-4121-AE53-72DFB6444C12}" type="pres">
      <dgm:prSet presAssocID="{1519AF5C-F82C-41B2-9928-E2A1E599CC03}" presName="parentText" presStyleLbl="node1" presStyleIdx="0" presStyleCnt="5" custScaleX="70620" custScaleY="105852" custLinFactNeighborX="-90589" custLinFactNeighborY="9586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D4CCDA-11E3-465B-AE1C-C77952795706}" type="pres">
      <dgm:prSet presAssocID="{1519AF5C-F82C-41B2-9928-E2A1E599CC03}" presName="negativeSpace" presStyleCnt="0"/>
      <dgm:spPr/>
    </dgm:pt>
    <dgm:pt modelId="{094897A6-3541-4D7B-B182-2D1875E410DD}" type="pres">
      <dgm:prSet presAssocID="{1519AF5C-F82C-41B2-9928-E2A1E599CC03}" presName="childText" presStyleLbl="conFgAcc1" presStyleIdx="0" presStyleCnt="5" custScaleY="136771" custLinFactY="56328" custLinFactNeighborY="100000">
        <dgm:presLayoutVars>
          <dgm:bulletEnabled val="1"/>
        </dgm:presLayoutVars>
      </dgm:prSet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  <dgm:t>
        <a:bodyPr/>
        <a:lstStyle/>
        <a:p>
          <a:endParaRPr lang="ru-RU"/>
        </a:p>
      </dgm:t>
    </dgm:pt>
    <dgm:pt modelId="{5C18AEC5-AEFA-4015-BCF4-47A0DE00C5D4}" type="pres">
      <dgm:prSet presAssocID="{7E23982D-8017-4715-A966-8D615D2345C3}" presName="spaceBetweenRectangles" presStyleCnt="0"/>
      <dgm:spPr/>
    </dgm:pt>
    <dgm:pt modelId="{84B38EC2-E077-43E3-911D-D193AA43D11A}" type="pres">
      <dgm:prSet presAssocID="{6AEA432D-3975-45F3-8BD7-373FFB3F474E}" presName="parentLin" presStyleCnt="0"/>
      <dgm:spPr/>
    </dgm:pt>
    <dgm:pt modelId="{67150AA8-95C6-466E-999C-28EB154D6D83}" type="pres">
      <dgm:prSet presAssocID="{6AEA432D-3975-45F3-8BD7-373FFB3F474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D5DB06E4-7CFF-4EAF-BF51-25247CCBEF72}" type="pres">
      <dgm:prSet presAssocID="{6AEA432D-3975-45F3-8BD7-373FFB3F474E}" presName="parentText" presStyleLbl="node1" presStyleIdx="1" presStyleCnt="5" custScaleX="70399" custLinFactNeighborX="-90589" custLinFactNeighborY="756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6975D-0459-4B84-BA97-849DBD01763C}" type="pres">
      <dgm:prSet presAssocID="{6AEA432D-3975-45F3-8BD7-373FFB3F474E}" presName="negativeSpace" presStyleCnt="0"/>
      <dgm:spPr/>
    </dgm:pt>
    <dgm:pt modelId="{1B430713-E3DF-4B2A-9EC0-A5A711C3AEF3}" type="pres">
      <dgm:prSet presAssocID="{6AEA432D-3975-45F3-8BD7-373FFB3F474E}" presName="childText" presStyleLbl="conFgAcc1" presStyleIdx="1" presStyleCnt="5" custFlipVert="0" custScaleY="127591" custLinFactY="36570" custLinFactNeighborY="100000">
        <dgm:presLayoutVars>
          <dgm:bulletEnabled val="1"/>
        </dgm:presLayoutVars>
      </dgm:prSet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</dgm:pt>
    <dgm:pt modelId="{42D6EE7E-AC03-49C2-BA2D-A5DBD72696B2}" type="pres">
      <dgm:prSet presAssocID="{E3B73C49-4CBD-4876-B764-EC706944E8D3}" presName="spaceBetweenRectangles" presStyleCnt="0"/>
      <dgm:spPr/>
    </dgm:pt>
    <dgm:pt modelId="{C0B3EB07-81B8-447A-BC11-1BCFF711A904}" type="pres">
      <dgm:prSet presAssocID="{EBBE2D71-8BD4-46BB-92EB-D38ADF25AB83}" presName="parentLin" presStyleCnt="0"/>
      <dgm:spPr/>
    </dgm:pt>
    <dgm:pt modelId="{F788A596-0002-4BD4-A3D4-62F1E61B3C59}" type="pres">
      <dgm:prSet presAssocID="{EBBE2D71-8BD4-46BB-92EB-D38ADF25AB83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A90A248D-2E51-4F54-B73C-1B60E99A5B83}" type="pres">
      <dgm:prSet presAssocID="{EBBE2D71-8BD4-46BB-92EB-D38ADF25AB83}" presName="parentText" presStyleLbl="node1" presStyleIdx="2" presStyleCnt="5" custScaleX="70724" custScaleY="151810" custLinFactNeighborX="-90589" custLinFactNeighborY="521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807CB9-45EF-46F0-8B0A-D162144E9F98}" type="pres">
      <dgm:prSet presAssocID="{EBBE2D71-8BD4-46BB-92EB-D38ADF25AB83}" presName="negativeSpace" presStyleCnt="0"/>
      <dgm:spPr/>
    </dgm:pt>
    <dgm:pt modelId="{4F9B9EBE-8B06-4DDD-B325-882742C78463}" type="pres">
      <dgm:prSet presAssocID="{EBBE2D71-8BD4-46BB-92EB-D38ADF25AB83}" presName="childText" presStyleLbl="conFgAcc1" presStyleIdx="2" presStyleCnt="5" custScaleY="179323" custLinFactNeighborY="-79427">
        <dgm:presLayoutVars>
          <dgm:bulletEnabled val="1"/>
        </dgm:presLayoutVars>
      </dgm:prSet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</dgm:pt>
    <dgm:pt modelId="{7AC7ACB1-B73B-49C7-A31C-43981980A184}" type="pres">
      <dgm:prSet presAssocID="{7649E228-F7AC-4D65-8A67-CD18E7BC2498}" presName="spaceBetweenRectangles" presStyleCnt="0"/>
      <dgm:spPr/>
    </dgm:pt>
    <dgm:pt modelId="{A1C6C210-E065-4C27-A24D-CB43FBC6CD5D}" type="pres">
      <dgm:prSet presAssocID="{5974C9BE-D6DE-44BE-B850-72EA0B2D84EE}" presName="parentLin" presStyleCnt="0"/>
      <dgm:spPr/>
    </dgm:pt>
    <dgm:pt modelId="{946DDB0A-C1A1-4FDC-BDB7-837A768E6FFC}" type="pres">
      <dgm:prSet presAssocID="{5974C9BE-D6DE-44BE-B850-72EA0B2D84E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5CD8C69D-332E-4055-9AC6-407DE5D8969D}" type="pres">
      <dgm:prSet presAssocID="{5974C9BE-D6DE-44BE-B850-72EA0B2D84EE}" presName="parentText" presStyleLbl="node1" presStyleIdx="3" presStyleCnt="5" custScaleX="69708" custLinFactNeighborX="-79258" custLinFactNeighborY="194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E3453B-B29A-4B6F-96C6-15EFD1DD06F8}" type="pres">
      <dgm:prSet presAssocID="{5974C9BE-D6DE-44BE-B850-72EA0B2D84EE}" presName="negativeSpace" presStyleCnt="0"/>
      <dgm:spPr/>
    </dgm:pt>
    <dgm:pt modelId="{C33F3711-5ECF-4368-8BC5-B27213D0D4BD}" type="pres">
      <dgm:prSet presAssocID="{5974C9BE-D6DE-44BE-B850-72EA0B2D84EE}" presName="childText" presStyleLbl="conFgAcc1" presStyleIdx="3" presStyleCnt="5" custScaleY="138049" custLinFactY="-16746" custLinFactNeighborX="471" custLinFactNeighborY="-100000">
        <dgm:presLayoutVars>
          <dgm:bulletEnabled val="1"/>
        </dgm:presLayoutVars>
      </dgm:prSet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</dgm:pt>
    <dgm:pt modelId="{1AC4F6E1-2DC4-4922-B738-FEFF6A7C8411}" type="pres">
      <dgm:prSet presAssocID="{07558423-DAF8-4153-A731-7D95513BDDDC}" presName="spaceBetweenRectangles" presStyleCnt="0"/>
      <dgm:spPr/>
    </dgm:pt>
    <dgm:pt modelId="{82E3B39B-4C36-41FA-89C5-A928B132AF40}" type="pres">
      <dgm:prSet presAssocID="{CD32237C-D8AF-41CF-B13E-017D0CDE9DDD}" presName="parentLin" presStyleCnt="0"/>
      <dgm:spPr/>
    </dgm:pt>
    <dgm:pt modelId="{518A6454-CAFC-4603-A7AB-6D895E415C1F}" type="pres">
      <dgm:prSet presAssocID="{CD32237C-D8AF-41CF-B13E-017D0CDE9DDD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8DEEE3D1-3080-4310-A858-8C18D76A91C1}" type="pres">
      <dgm:prSet presAssocID="{CD32237C-D8AF-41CF-B13E-017D0CDE9DDD}" presName="parentText" presStyleLbl="node1" presStyleIdx="4" presStyleCnt="5" custScaleX="70737" custLinFactNeighborX="-93187" custLinFactNeighborY="-78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B61472-9608-43F5-9AAC-CD7A3193917C}" type="pres">
      <dgm:prSet presAssocID="{CD32237C-D8AF-41CF-B13E-017D0CDE9DDD}" presName="negativeSpace" presStyleCnt="0"/>
      <dgm:spPr/>
    </dgm:pt>
    <dgm:pt modelId="{1166608A-5CB2-4C54-9933-90427C8804D8}" type="pres">
      <dgm:prSet presAssocID="{CD32237C-D8AF-41CF-B13E-017D0CDE9DDD}" presName="childText" presStyleLbl="conFgAcc1" presStyleIdx="4" presStyleCnt="5" custLinFactNeighborY="-76943">
        <dgm:presLayoutVars>
          <dgm:bulletEnabled val="1"/>
        </dgm:presLayoutVars>
      </dgm:prSet>
      <dgm:spPr>
        <a:solidFill>
          <a:schemeClr val="accent6">
            <a:lumMod val="40000"/>
            <a:lumOff val="60000"/>
            <a:alpha val="90000"/>
          </a:schemeClr>
        </a:solidFill>
        <a:ln>
          <a:noFill/>
        </a:ln>
      </dgm:spPr>
    </dgm:pt>
  </dgm:ptLst>
  <dgm:cxnLst>
    <dgm:cxn modelId="{C6864BE6-8FD0-47EF-BC8A-A41C6B64C104}" type="presOf" srcId="{EBBE2D71-8BD4-46BB-92EB-D38ADF25AB83}" destId="{A90A248D-2E51-4F54-B73C-1B60E99A5B83}" srcOrd="1" destOrd="0" presId="urn:microsoft.com/office/officeart/2005/8/layout/list1"/>
    <dgm:cxn modelId="{9E3AAF29-E3ED-4E80-B49D-E005B5E24793}" srcId="{16231D2D-0F6A-47DF-8FA1-054F65F38192}" destId="{EBBE2D71-8BD4-46BB-92EB-D38ADF25AB83}" srcOrd="2" destOrd="0" parTransId="{B9F3D261-2D44-4619-9132-F87FF3C7AFC3}" sibTransId="{7649E228-F7AC-4D65-8A67-CD18E7BC2498}"/>
    <dgm:cxn modelId="{6783E7FA-6D2F-403C-82C9-C43F4E842C91}" type="presOf" srcId="{6AEA432D-3975-45F3-8BD7-373FFB3F474E}" destId="{D5DB06E4-7CFF-4EAF-BF51-25247CCBEF72}" srcOrd="1" destOrd="0" presId="urn:microsoft.com/office/officeart/2005/8/layout/list1"/>
    <dgm:cxn modelId="{9A80B6C4-D1C0-4ED2-A95F-C89415075BA9}" srcId="{16231D2D-0F6A-47DF-8FA1-054F65F38192}" destId="{6AEA432D-3975-45F3-8BD7-373FFB3F474E}" srcOrd="1" destOrd="0" parTransId="{E1BF70DC-5A93-45BF-BC66-5D174C512B64}" sibTransId="{E3B73C49-4CBD-4876-B764-EC706944E8D3}"/>
    <dgm:cxn modelId="{A9F8F98B-DE37-41C2-84DF-EFF0FA40DA9B}" type="presOf" srcId="{5974C9BE-D6DE-44BE-B850-72EA0B2D84EE}" destId="{5CD8C69D-332E-4055-9AC6-407DE5D8969D}" srcOrd="1" destOrd="0" presId="urn:microsoft.com/office/officeart/2005/8/layout/list1"/>
    <dgm:cxn modelId="{806AEB44-C27C-492E-91E4-D1E7642D3406}" type="presOf" srcId="{EBBE2D71-8BD4-46BB-92EB-D38ADF25AB83}" destId="{F788A596-0002-4BD4-A3D4-62F1E61B3C59}" srcOrd="0" destOrd="0" presId="urn:microsoft.com/office/officeart/2005/8/layout/list1"/>
    <dgm:cxn modelId="{192FBD20-9C4D-4320-9D7F-8C8E3644F3AB}" type="presOf" srcId="{CD32237C-D8AF-41CF-B13E-017D0CDE9DDD}" destId="{8DEEE3D1-3080-4310-A858-8C18D76A91C1}" srcOrd="1" destOrd="0" presId="urn:microsoft.com/office/officeart/2005/8/layout/list1"/>
    <dgm:cxn modelId="{7B8D3B52-B47E-423C-B067-9575DEEC5460}" type="presOf" srcId="{6AEA432D-3975-45F3-8BD7-373FFB3F474E}" destId="{67150AA8-95C6-466E-999C-28EB154D6D83}" srcOrd="0" destOrd="0" presId="urn:microsoft.com/office/officeart/2005/8/layout/list1"/>
    <dgm:cxn modelId="{4D9FBB6F-B87B-4001-A155-59757F91EFF6}" type="presOf" srcId="{16231D2D-0F6A-47DF-8FA1-054F65F38192}" destId="{D0E836F3-688A-46C3-8824-4F4F1C7868C5}" srcOrd="0" destOrd="0" presId="urn:microsoft.com/office/officeart/2005/8/layout/list1"/>
    <dgm:cxn modelId="{ADC4D849-01C6-4126-A0EA-1617B3F66EB6}" type="presOf" srcId="{5974C9BE-D6DE-44BE-B850-72EA0B2D84EE}" destId="{946DDB0A-C1A1-4FDC-BDB7-837A768E6FFC}" srcOrd="0" destOrd="0" presId="urn:microsoft.com/office/officeart/2005/8/layout/list1"/>
    <dgm:cxn modelId="{4A34E328-4819-4550-BDA3-B0AA2DEED3E2}" srcId="{16231D2D-0F6A-47DF-8FA1-054F65F38192}" destId="{CD32237C-D8AF-41CF-B13E-017D0CDE9DDD}" srcOrd="4" destOrd="0" parTransId="{EA020293-E911-43A2-95BA-2234B9824500}" sibTransId="{DECD0C0A-783E-4843-A7E7-F9977FD8C31D}"/>
    <dgm:cxn modelId="{FA7881A2-D823-494A-B917-0EF8BC98A463}" srcId="{16231D2D-0F6A-47DF-8FA1-054F65F38192}" destId="{1519AF5C-F82C-41B2-9928-E2A1E599CC03}" srcOrd="0" destOrd="0" parTransId="{3A623D75-3D0C-4455-8D32-C3E19DF6E56E}" sibTransId="{7E23982D-8017-4715-A966-8D615D2345C3}"/>
    <dgm:cxn modelId="{FE84998E-08E1-4685-9245-D161E6197311}" type="presOf" srcId="{1519AF5C-F82C-41B2-9928-E2A1E599CC03}" destId="{1244647A-41EE-4121-AE53-72DFB6444C12}" srcOrd="1" destOrd="0" presId="urn:microsoft.com/office/officeart/2005/8/layout/list1"/>
    <dgm:cxn modelId="{3F009502-2453-4327-A4AD-A22BFC4D6A53}" type="presOf" srcId="{CD32237C-D8AF-41CF-B13E-017D0CDE9DDD}" destId="{518A6454-CAFC-4603-A7AB-6D895E415C1F}" srcOrd="0" destOrd="0" presId="urn:microsoft.com/office/officeart/2005/8/layout/list1"/>
    <dgm:cxn modelId="{ADD85587-DB8E-4106-B2C8-6BC82828D97C}" type="presOf" srcId="{1519AF5C-F82C-41B2-9928-E2A1E599CC03}" destId="{79F41D87-4BC9-48FA-8B49-77166F20F208}" srcOrd="0" destOrd="0" presId="urn:microsoft.com/office/officeart/2005/8/layout/list1"/>
    <dgm:cxn modelId="{93A15A69-178B-46A8-8C24-D4EF4815C403}" srcId="{16231D2D-0F6A-47DF-8FA1-054F65F38192}" destId="{5974C9BE-D6DE-44BE-B850-72EA0B2D84EE}" srcOrd="3" destOrd="0" parTransId="{81D589C7-3529-4ABF-8FAA-238E2A114BFB}" sibTransId="{07558423-DAF8-4153-A731-7D95513BDDDC}"/>
    <dgm:cxn modelId="{1A0E47CA-FEA8-4C3C-9765-E9BD414AF753}" type="presParOf" srcId="{D0E836F3-688A-46C3-8824-4F4F1C7868C5}" destId="{6036F91B-760C-414F-AC89-07C211194AE5}" srcOrd="0" destOrd="0" presId="urn:microsoft.com/office/officeart/2005/8/layout/list1"/>
    <dgm:cxn modelId="{DF75EB24-DDAD-4B59-9523-0149F2A194AE}" type="presParOf" srcId="{6036F91B-760C-414F-AC89-07C211194AE5}" destId="{79F41D87-4BC9-48FA-8B49-77166F20F208}" srcOrd="0" destOrd="0" presId="urn:microsoft.com/office/officeart/2005/8/layout/list1"/>
    <dgm:cxn modelId="{F15FD9D4-84B2-4EAA-ABF8-C2E8CB8DCCEA}" type="presParOf" srcId="{6036F91B-760C-414F-AC89-07C211194AE5}" destId="{1244647A-41EE-4121-AE53-72DFB6444C12}" srcOrd="1" destOrd="0" presId="urn:microsoft.com/office/officeart/2005/8/layout/list1"/>
    <dgm:cxn modelId="{8B223567-FC97-4713-9EF3-61CE0CBF297A}" type="presParOf" srcId="{D0E836F3-688A-46C3-8824-4F4F1C7868C5}" destId="{D1D4CCDA-11E3-465B-AE1C-C77952795706}" srcOrd="1" destOrd="0" presId="urn:microsoft.com/office/officeart/2005/8/layout/list1"/>
    <dgm:cxn modelId="{19C852F7-7315-46D1-8BF7-66C6B9A4C153}" type="presParOf" srcId="{D0E836F3-688A-46C3-8824-4F4F1C7868C5}" destId="{094897A6-3541-4D7B-B182-2D1875E410DD}" srcOrd="2" destOrd="0" presId="urn:microsoft.com/office/officeart/2005/8/layout/list1"/>
    <dgm:cxn modelId="{F0ED353D-36BA-4350-9501-6C00E7548A53}" type="presParOf" srcId="{D0E836F3-688A-46C3-8824-4F4F1C7868C5}" destId="{5C18AEC5-AEFA-4015-BCF4-47A0DE00C5D4}" srcOrd="3" destOrd="0" presId="urn:microsoft.com/office/officeart/2005/8/layout/list1"/>
    <dgm:cxn modelId="{850EAFE6-A99D-4EAC-995D-6AF1E19BDF00}" type="presParOf" srcId="{D0E836F3-688A-46C3-8824-4F4F1C7868C5}" destId="{84B38EC2-E077-43E3-911D-D193AA43D11A}" srcOrd="4" destOrd="0" presId="urn:microsoft.com/office/officeart/2005/8/layout/list1"/>
    <dgm:cxn modelId="{A3005898-CBEC-43C1-91E2-8462C4376793}" type="presParOf" srcId="{84B38EC2-E077-43E3-911D-D193AA43D11A}" destId="{67150AA8-95C6-466E-999C-28EB154D6D83}" srcOrd="0" destOrd="0" presId="urn:microsoft.com/office/officeart/2005/8/layout/list1"/>
    <dgm:cxn modelId="{50CFECA3-F70D-47E1-A3DC-E9071A5C65D4}" type="presParOf" srcId="{84B38EC2-E077-43E3-911D-D193AA43D11A}" destId="{D5DB06E4-7CFF-4EAF-BF51-25247CCBEF72}" srcOrd="1" destOrd="0" presId="urn:microsoft.com/office/officeart/2005/8/layout/list1"/>
    <dgm:cxn modelId="{0AB3714E-9316-4AC2-9567-E5C633417105}" type="presParOf" srcId="{D0E836F3-688A-46C3-8824-4F4F1C7868C5}" destId="{3DD6975D-0459-4B84-BA97-849DBD01763C}" srcOrd="5" destOrd="0" presId="urn:microsoft.com/office/officeart/2005/8/layout/list1"/>
    <dgm:cxn modelId="{E767C54A-5B55-43F9-8D19-7F064C13569B}" type="presParOf" srcId="{D0E836F3-688A-46C3-8824-4F4F1C7868C5}" destId="{1B430713-E3DF-4B2A-9EC0-A5A711C3AEF3}" srcOrd="6" destOrd="0" presId="urn:microsoft.com/office/officeart/2005/8/layout/list1"/>
    <dgm:cxn modelId="{D5275964-58DD-47EE-B296-6BC89CED155D}" type="presParOf" srcId="{D0E836F3-688A-46C3-8824-4F4F1C7868C5}" destId="{42D6EE7E-AC03-49C2-BA2D-A5DBD72696B2}" srcOrd="7" destOrd="0" presId="urn:microsoft.com/office/officeart/2005/8/layout/list1"/>
    <dgm:cxn modelId="{4FD8C985-0B8C-43E7-A820-F934F841EA22}" type="presParOf" srcId="{D0E836F3-688A-46C3-8824-4F4F1C7868C5}" destId="{C0B3EB07-81B8-447A-BC11-1BCFF711A904}" srcOrd="8" destOrd="0" presId="urn:microsoft.com/office/officeart/2005/8/layout/list1"/>
    <dgm:cxn modelId="{B7A1A0F9-3441-4525-A343-A05928EEA908}" type="presParOf" srcId="{C0B3EB07-81B8-447A-BC11-1BCFF711A904}" destId="{F788A596-0002-4BD4-A3D4-62F1E61B3C59}" srcOrd="0" destOrd="0" presId="urn:microsoft.com/office/officeart/2005/8/layout/list1"/>
    <dgm:cxn modelId="{1EF37B6F-0FA8-43AF-AE42-EE77713DA1E5}" type="presParOf" srcId="{C0B3EB07-81B8-447A-BC11-1BCFF711A904}" destId="{A90A248D-2E51-4F54-B73C-1B60E99A5B83}" srcOrd="1" destOrd="0" presId="urn:microsoft.com/office/officeart/2005/8/layout/list1"/>
    <dgm:cxn modelId="{E17839DE-FCA6-47F2-8B47-B617151A7F46}" type="presParOf" srcId="{D0E836F3-688A-46C3-8824-4F4F1C7868C5}" destId="{BE807CB9-45EF-46F0-8B0A-D162144E9F98}" srcOrd="9" destOrd="0" presId="urn:microsoft.com/office/officeart/2005/8/layout/list1"/>
    <dgm:cxn modelId="{2BD7881A-3B9F-4F84-A3B4-9E390AE2A921}" type="presParOf" srcId="{D0E836F3-688A-46C3-8824-4F4F1C7868C5}" destId="{4F9B9EBE-8B06-4DDD-B325-882742C78463}" srcOrd="10" destOrd="0" presId="urn:microsoft.com/office/officeart/2005/8/layout/list1"/>
    <dgm:cxn modelId="{D48CB0A6-CB1C-414C-8C0B-47A775BA11A1}" type="presParOf" srcId="{D0E836F3-688A-46C3-8824-4F4F1C7868C5}" destId="{7AC7ACB1-B73B-49C7-A31C-43981980A184}" srcOrd="11" destOrd="0" presId="urn:microsoft.com/office/officeart/2005/8/layout/list1"/>
    <dgm:cxn modelId="{A1107B9F-AED1-431D-96DF-741CD8420545}" type="presParOf" srcId="{D0E836F3-688A-46C3-8824-4F4F1C7868C5}" destId="{A1C6C210-E065-4C27-A24D-CB43FBC6CD5D}" srcOrd="12" destOrd="0" presId="urn:microsoft.com/office/officeart/2005/8/layout/list1"/>
    <dgm:cxn modelId="{B351E303-2EB9-434A-9BDD-7455BB617D41}" type="presParOf" srcId="{A1C6C210-E065-4C27-A24D-CB43FBC6CD5D}" destId="{946DDB0A-C1A1-4FDC-BDB7-837A768E6FFC}" srcOrd="0" destOrd="0" presId="urn:microsoft.com/office/officeart/2005/8/layout/list1"/>
    <dgm:cxn modelId="{14B91FBC-866F-41F0-9C1A-3B5301A8BF1E}" type="presParOf" srcId="{A1C6C210-E065-4C27-A24D-CB43FBC6CD5D}" destId="{5CD8C69D-332E-4055-9AC6-407DE5D8969D}" srcOrd="1" destOrd="0" presId="urn:microsoft.com/office/officeart/2005/8/layout/list1"/>
    <dgm:cxn modelId="{1499307B-1B8D-4636-BB0F-4548B9BA3929}" type="presParOf" srcId="{D0E836F3-688A-46C3-8824-4F4F1C7868C5}" destId="{ECE3453B-B29A-4B6F-96C6-15EFD1DD06F8}" srcOrd="13" destOrd="0" presId="urn:microsoft.com/office/officeart/2005/8/layout/list1"/>
    <dgm:cxn modelId="{DBBF6DD3-3143-4609-ADBC-0E54BD18E77E}" type="presParOf" srcId="{D0E836F3-688A-46C3-8824-4F4F1C7868C5}" destId="{C33F3711-5ECF-4368-8BC5-B27213D0D4BD}" srcOrd="14" destOrd="0" presId="urn:microsoft.com/office/officeart/2005/8/layout/list1"/>
    <dgm:cxn modelId="{648A8B22-A949-41F8-B754-4C1E5E805301}" type="presParOf" srcId="{D0E836F3-688A-46C3-8824-4F4F1C7868C5}" destId="{1AC4F6E1-2DC4-4922-B738-FEFF6A7C8411}" srcOrd="15" destOrd="0" presId="urn:microsoft.com/office/officeart/2005/8/layout/list1"/>
    <dgm:cxn modelId="{383E52DF-99AE-4B80-8335-DA45EB885EF2}" type="presParOf" srcId="{D0E836F3-688A-46C3-8824-4F4F1C7868C5}" destId="{82E3B39B-4C36-41FA-89C5-A928B132AF40}" srcOrd="16" destOrd="0" presId="urn:microsoft.com/office/officeart/2005/8/layout/list1"/>
    <dgm:cxn modelId="{579A109D-1A9B-40EF-97B4-3D50B04B2C6F}" type="presParOf" srcId="{82E3B39B-4C36-41FA-89C5-A928B132AF40}" destId="{518A6454-CAFC-4603-A7AB-6D895E415C1F}" srcOrd="0" destOrd="0" presId="urn:microsoft.com/office/officeart/2005/8/layout/list1"/>
    <dgm:cxn modelId="{B1BB8FF2-9125-458D-B035-9443DD33ADC7}" type="presParOf" srcId="{82E3B39B-4C36-41FA-89C5-A928B132AF40}" destId="{8DEEE3D1-3080-4310-A858-8C18D76A91C1}" srcOrd="1" destOrd="0" presId="urn:microsoft.com/office/officeart/2005/8/layout/list1"/>
    <dgm:cxn modelId="{11ED1BAE-52FD-4780-A5F1-2123B9D4744B}" type="presParOf" srcId="{D0E836F3-688A-46C3-8824-4F4F1C7868C5}" destId="{B3B61472-9608-43F5-9AAC-CD7A3193917C}" srcOrd="17" destOrd="0" presId="urn:microsoft.com/office/officeart/2005/8/layout/list1"/>
    <dgm:cxn modelId="{C3B835C8-EA11-41E0-A825-67B39A37BE3B}" type="presParOf" srcId="{D0E836F3-688A-46C3-8824-4F4F1C7868C5}" destId="{1166608A-5CB2-4C54-9933-90427C8804D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2CF19-0B7F-484E-948C-15BABFFAE8E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41CC52-AAF7-4D89-A537-F171DA19C7AB}">
      <dgm:prSet phldrT="[Текст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20000"/>
              <a:lumOff val="80000"/>
            </a:schemeClr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Утверждена Стратегия развития экспорта услуг до 2025 года и план по ее реализации.</a:t>
          </a:r>
          <a:endParaRPr lang="ru-RU" sz="2000" b="1" dirty="0">
            <a:solidFill>
              <a:schemeClr val="tx1"/>
            </a:solidFill>
            <a:latin typeface="PF Square Sans Pro Medium" panose="02000500000000020004" pitchFamily="2" charset="0"/>
          </a:endParaRPr>
        </a:p>
      </dgm:t>
    </dgm:pt>
    <dgm:pt modelId="{7D331183-F01B-4B83-A8F9-04375A3077B1}" type="parTrans" cxnId="{58AF7893-225C-42E3-A694-B1997B0EB443}">
      <dgm:prSet/>
      <dgm:spPr/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215162ED-5B59-46F8-A934-7A6681E7CAB2}" type="sibTrans" cxnId="{58AF7893-225C-42E3-A694-B1997B0EB443}">
      <dgm:prSet/>
      <dgm:spPr>
        <a:ln>
          <a:solidFill>
            <a:srgbClr val="0077C8"/>
          </a:solidFill>
        </a:ln>
      </dgm:spPr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1B5CCA53-1284-446F-B471-878C37B3E20C}">
      <dgm:prSet phldrT="[Текст]" custT="1"/>
      <dgm:spPr>
        <a:gradFill rotWithShape="0">
          <a:gsLst>
            <a:gs pos="0">
              <a:srgbClr val="165619">
                <a:lumMod val="87000"/>
              </a:srgbClr>
            </a:gs>
            <a:gs pos="0">
              <a:schemeClr val="accent6">
                <a:lumMod val="40000"/>
                <a:lumOff val="60000"/>
              </a:schemeClr>
            </a:gs>
            <a:gs pos="17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0" scaled="1"/>
        </a:gradFill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Формирование и утверждение отраслевых комплексов мер и расчета </a:t>
          </a:r>
          <a:r>
            <a:rPr lang="ru-RU" sz="1600" b="1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необходимого финансирования из средств федерального бюджета</a:t>
          </a:r>
          <a:endParaRPr lang="ru-RU" sz="1600" dirty="0">
            <a:solidFill>
              <a:schemeClr val="tx1"/>
            </a:solidFill>
            <a:latin typeface="PF Square Sans Pro Medium" panose="02000500000000020004" pitchFamily="2" charset="0"/>
          </a:endParaRPr>
        </a:p>
      </dgm:t>
    </dgm:pt>
    <dgm:pt modelId="{B7335826-F4D6-4D42-871C-C15A961C46A0}" type="parTrans" cxnId="{21B74730-9A03-4CE9-A182-A082A62EB60C}">
      <dgm:prSet/>
      <dgm:spPr/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47E7D17A-BABD-4621-849D-AECFA43203C4}" type="sibTrans" cxnId="{21B74730-9A03-4CE9-A182-A082A62EB60C}">
      <dgm:prSet/>
      <dgm:spPr/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6B041368-3315-4540-B475-0E28E0ED3BF4}">
      <dgm:prSet phldrT="[Текст]" custT="1"/>
      <dgm:spPr>
        <a:gradFill rotWithShape="0">
          <a:gsLst>
            <a:gs pos="0">
              <a:srgbClr val="165619">
                <a:lumMod val="87000"/>
              </a:srgbClr>
            </a:gs>
            <a:gs pos="0">
              <a:schemeClr val="accent6">
                <a:lumMod val="40000"/>
                <a:lumOff val="60000"/>
              </a:schemeClr>
            </a:gs>
            <a:gs pos="17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0" scaled="1"/>
        </a:gradFill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Запуск программ государственной поддержки экспорта услуг, предусмотренных федеральным проектом</a:t>
          </a:r>
          <a:endParaRPr lang="ru-RU" sz="1600" dirty="0">
            <a:solidFill>
              <a:schemeClr val="tx1"/>
            </a:solidFill>
            <a:latin typeface="PF Square Sans Pro Medium" panose="02000500000000020004" pitchFamily="2" charset="0"/>
          </a:endParaRPr>
        </a:p>
      </dgm:t>
    </dgm:pt>
    <dgm:pt modelId="{B82DE4B4-A3D4-495B-AABD-81E57A087F5F}" type="parTrans" cxnId="{C1780354-1881-48D8-AC6E-084AE3645451}">
      <dgm:prSet/>
      <dgm:spPr/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0769CCD2-7C4A-4696-9250-25CF2EF0D571}" type="sibTrans" cxnId="{C1780354-1881-48D8-AC6E-084AE3645451}">
      <dgm:prSet/>
      <dgm:spPr/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15444C49-F194-4601-AC22-8E6DDDAAD633}">
      <dgm:prSet phldrT="[Текст]" custT="1"/>
      <dgm:spPr>
        <a:gradFill rotWithShape="0">
          <a:gsLst>
            <a:gs pos="0">
              <a:srgbClr val="165619">
                <a:lumMod val="87000"/>
              </a:srgbClr>
            </a:gs>
            <a:gs pos="0">
              <a:schemeClr val="accent6">
                <a:lumMod val="40000"/>
                <a:lumOff val="60000"/>
              </a:schemeClr>
            </a:gs>
            <a:gs pos="17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0" scaled="1"/>
        </a:gradFill>
      </dgm:spPr>
      <dgm:t>
        <a:bodyPr/>
        <a:lstStyle/>
        <a:p>
          <a:pPr algn="just"/>
          <a:r>
            <a:rPr lang="ru-RU" sz="16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Внесение изменений в нормативные правовые акты в целях создания благоприятных условий для развития экспорта услуг (</a:t>
          </a:r>
          <a:r>
            <a:rPr lang="ru-RU" sz="1600" b="1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валютный контроль, НДС, визы, упрощение административных процедур</a:t>
          </a:r>
          <a:r>
            <a:rPr lang="ru-RU" sz="16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)</a:t>
          </a:r>
          <a:endParaRPr lang="ru-RU" sz="1600" dirty="0">
            <a:solidFill>
              <a:schemeClr val="tx1"/>
            </a:solidFill>
            <a:latin typeface="PF Square Sans Pro Medium" panose="02000500000000020004" pitchFamily="2" charset="0"/>
          </a:endParaRPr>
        </a:p>
      </dgm:t>
    </dgm:pt>
    <dgm:pt modelId="{01DEB3BB-B1D1-4534-9275-2512EE767AC4}" type="parTrans" cxnId="{B9E99607-D935-411F-B706-EEEDB357CC7A}">
      <dgm:prSet/>
      <dgm:spPr/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2E84DCAF-037A-4846-80A0-2A8B7F93E49A}" type="sibTrans" cxnId="{B9E99607-D935-411F-B706-EEEDB357CC7A}">
      <dgm:prSet/>
      <dgm:spPr/>
      <dgm:t>
        <a:bodyPr/>
        <a:lstStyle/>
        <a:p>
          <a:endParaRPr lang="ru-RU" sz="2000">
            <a:latin typeface="PF Square Sans Pro Medium" panose="02000500000000020004" pitchFamily="2" charset="0"/>
          </a:endParaRPr>
        </a:p>
      </dgm:t>
    </dgm:pt>
    <dgm:pt modelId="{B90BEBE3-0404-49D4-BEC9-D941A53E5F62}" type="pres">
      <dgm:prSet presAssocID="{2182CF19-0B7F-484E-948C-15BABFFAE8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F5CD08-643C-4BB3-9087-9AB33B3DA521}" type="pres">
      <dgm:prSet presAssocID="{F941CC52-AAF7-4D89-A537-F171DA19C7A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D9A890-D0B4-4B83-AA65-2B4C0C302A8B}" type="pres">
      <dgm:prSet presAssocID="{215162ED-5B59-46F8-A934-7A6681E7CAB2}" presName="sibTrans" presStyleCnt="0"/>
      <dgm:spPr/>
    </dgm:pt>
    <dgm:pt modelId="{B7C55F88-0FA9-40F7-A6A3-F4C90D371BF1}" type="pres">
      <dgm:prSet presAssocID="{1B5CCA53-1284-446F-B471-878C37B3E20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BC99A-78B2-4A8E-BBB2-71EC03FE3386}" type="pres">
      <dgm:prSet presAssocID="{47E7D17A-BABD-4621-849D-AECFA43203C4}" presName="sibTrans" presStyleCnt="0"/>
      <dgm:spPr/>
    </dgm:pt>
    <dgm:pt modelId="{4BB6D26F-96AE-4BDA-A773-D5C4E3FF787E}" type="pres">
      <dgm:prSet presAssocID="{6B041368-3315-4540-B475-0E28E0ED3BF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EF8C7-8A3A-450F-BC00-E0C5ECCE1EFF}" type="pres">
      <dgm:prSet presAssocID="{0769CCD2-7C4A-4696-9250-25CF2EF0D571}" presName="sibTrans" presStyleCnt="0"/>
      <dgm:spPr/>
    </dgm:pt>
    <dgm:pt modelId="{15086090-DB3A-4D05-8FCD-7FD18BF76F99}" type="pres">
      <dgm:prSet presAssocID="{15444C49-F194-4601-AC22-8E6DDDAAD63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0C4AAF-65E8-4B14-A09B-1BCD6E6E532D}" type="presOf" srcId="{6B041368-3315-4540-B475-0E28E0ED3BF4}" destId="{4BB6D26F-96AE-4BDA-A773-D5C4E3FF787E}" srcOrd="0" destOrd="0" presId="urn:microsoft.com/office/officeart/2005/8/layout/hList6"/>
    <dgm:cxn modelId="{6994299E-2988-439F-AC66-85E2DFE20CE9}" type="presOf" srcId="{1B5CCA53-1284-446F-B471-878C37B3E20C}" destId="{B7C55F88-0FA9-40F7-A6A3-F4C90D371BF1}" srcOrd="0" destOrd="0" presId="urn:microsoft.com/office/officeart/2005/8/layout/hList6"/>
    <dgm:cxn modelId="{A79EDE42-0259-49CE-A1FE-B6317A53B05B}" type="presOf" srcId="{15444C49-F194-4601-AC22-8E6DDDAAD633}" destId="{15086090-DB3A-4D05-8FCD-7FD18BF76F99}" srcOrd="0" destOrd="0" presId="urn:microsoft.com/office/officeart/2005/8/layout/hList6"/>
    <dgm:cxn modelId="{3AB3BC8B-9D79-4360-BA0F-C26734F63668}" type="presOf" srcId="{2182CF19-0B7F-484E-948C-15BABFFAE8EE}" destId="{B90BEBE3-0404-49D4-BEC9-D941A53E5F62}" srcOrd="0" destOrd="0" presId="urn:microsoft.com/office/officeart/2005/8/layout/hList6"/>
    <dgm:cxn modelId="{86793AAE-CD83-4E3E-92E6-6E154DEC1201}" type="presOf" srcId="{F941CC52-AAF7-4D89-A537-F171DA19C7AB}" destId="{8EF5CD08-643C-4BB3-9087-9AB33B3DA521}" srcOrd="0" destOrd="0" presId="urn:microsoft.com/office/officeart/2005/8/layout/hList6"/>
    <dgm:cxn modelId="{B9E99607-D935-411F-B706-EEEDB357CC7A}" srcId="{2182CF19-0B7F-484E-948C-15BABFFAE8EE}" destId="{15444C49-F194-4601-AC22-8E6DDDAAD633}" srcOrd="3" destOrd="0" parTransId="{01DEB3BB-B1D1-4534-9275-2512EE767AC4}" sibTransId="{2E84DCAF-037A-4846-80A0-2A8B7F93E49A}"/>
    <dgm:cxn modelId="{58AF7893-225C-42E3-A694-B1997B0EB443}" srcId="{2182CF19-0B7F-484E-948C-15BABFFAE8EE}" destId="{F941CC52-AAF7-4D89-A537-F171DA19C7AB}" srcOrd="0" destOrd="0" parTransId="{7D331183-F01B-4B83-A8F9-04375A3077B1}" sibTransId="{215162ED-5B59-46F8-A934-7A6681E7CAB2}"/>
    <dgm:cxn modelId="{C1780354-1881-48D8-AC6E-084AE3645451}" srcId="{2182CF19-0B7F-484E-948C-15BABFFAE8EE}" destId="{6B041368-3315-4540-B475-0E28E0ED3BF4}" srcOrd="2" destOrd="0" parTransId="{B82DE4B4-A3D4-495B-AABD-81E57A087F5F}" sibTransId="{0769CCD2-7C4A-4696-9250-25CF2EF0D571}"/>
    <dgm:cxn modelId="{21B74730-9A03-4CE9-A182-A082A62EB60C}" srcId="{2182CF19-0B7F-484E-948C-15BABFFAE8EE}" destId="{1B5CCA53-1284-446F-B471-878C37B3E20C}" srcOrd="1" destOrd="0" parTransId="{B7335826-F4D6-4D42-871C-C15A961C46A0}" sibTransId="{47E7D17A-BABD-4621-849D-AECFA43203C4}"/>
    <dgm:cxn modelId="{ED535956-254A-4CFB-AAD4-3A12F3B45501}" type="presParOf" srcId="{B90BEBE3-0404-49D4-BEC9-D941A53E5F62}" destId="{8EF5CD08-643C-4BB3-9087-9AB33B3DA521}" srcOrd="0" destOrd="0" presId="urn:microsoft.com/office/officeart/2005/8/layout/hList6"/>
    <dgm:cxn modelId="{EAB95E95-0033-41E1-8A8E-E5F0E8046D02}" type="presParOf" srcId="{B90BEBE3-0404-49D4-BEC9-D941A53E5F62}" destId="{04D9A890-D0B4-4B83-AA65-2B4C0C302A8B}" srcOrd="1" destOrd="0" presId="urn:microsoft.com/office/officeart/2005/8/layout/hList6"/>
    <dgm:cxn modelId="{F5279B94-7AD0-4B48-9B7A-AC42D0B43770}" type="presParOf" srcId="{B90BEBE3-0404-49D4-BEC9-D941A53E5F62}" destId="{B7C55F88-0FA9-40F7-A6A3-F4C90D371BF1}" srcOrd="2" destOrd="0" presId="urn:microsoft.com/office/officeart/2005/8/layout/hList6"/>
    <dgm:cxn modelId="{BF7F93B2-AA5A-417F-925D-BA4D1BE046C4}" type="presParOf" srcId="{B90BEBE3-0404-49D4-BEC9-D941A53E5F62}" destId="{083BC99A-78B2-4A8E-BBB2-71EC03FE3386}" srcOrd="3" destOrd="0" presId="urn:microsoft.com/office/officeart/2005/8/layout/hList6"/>
    <dgm:cxn modelId="{0DCEBF73-362D-4865-9BAB-E826870231DB}" type="presParOf" srcId="{B90BEBE3-0404-49D4-BEC9-D941A53E5F62}" destId="{4BB6D26F-96AE-4BDA-A773-D5C4E3FF787E}" srcOrd="4" destOrd="0" presId="urn:microsoft.com/office/officeart/2005/8/layout/hList6"/>
    <dgm:cxn modelId="{45ED5F5F-A692-421E-8A15-8240A404E438}" type="presParOf" srcId="{B90BEBE3-0404-49D4-BEC9-D941A53E5F62}" destId="{CB8EF8C7-8A3A-450F-BC00-E0C5ECCE1EFF}" srcOrd="5" destOrd="0" presId="urn:microsoft.com/office/officeart/2005/8/layout/hList6"/>
    <dgm:cxn modelId="{1C5A0ADD-1043-4591-BE6F-47CF2D18A409}" type="presParOf" srcId="{B90BEBE3-0404-49D4-BEC9-D941A53E5F62}" destId="{15086090-DB3A-4D05-8FCD-7FD18BF76F99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97A6-3541-4D7B-B182-2D1875E410DD}">
      <dsp:nvSpPr>
        <dsp:cNvPr id="0" name=""/>
        <dsp:cNvSpPr/>
      </dsp:nvSpPr>
      <dsp:spPr>
        <a:xfrm>
          <a:off x="0" y="773700"/>
          <a:ext cx="11768100" cy="723792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4647A-41EE-4121-AE53-72DFB6444C12}">
      <dsp:nvSpPr>
        <dsp:cNvPr id="0" name=""/>
        <dsp:cNvSpPr/>
      </dsp:nvSpPr>
      <dsp:spPr>
        <a:xfrm>
          <a:off x="55374" y="610273"/>
          <a:ext cx="5817442" cy="656197"/>
        </a:xfrm>
        <a:prstGeom prst="roundRect">
          <a:avLst/>
        </a:prstGeom>
        <a:gradFill flip="none" rotWithShape="1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  <a:tileRect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364" tIns="0" rIns="31136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latin typeface="PF Square Sans Pro Medium" panose="02000500000000020004" pitchFamily="2" charset="0"/>
            </a:rPr>
            <a:t>Промышленный экспорт</a:t>
          </a:r>
          <a:endParaRPr lang="ru-RU" sz="2000" b="1" kern="1200" dirty="0">
            <a:solidFill>
              <a:schemeClr val="bg1"/>
            </a:solidFill>
            <a:latin typeface="PF Square Sans Pro Medium" panose="02000500000000020004" pitchFamily="2" charset="0"/>
          </a:endParaRPr>
        </a:p>
      </dsp:txBody>
      <dsp:txXfrm>
        <a:off x="87407" y="642306"/>
        <a:ext cx="5753376" cy="592131"/>
      </dsp:txXfrm>
    </dsp:sp>
    <dsp:sp modelId="{1B430713-E3DF-4B2A-9EC0-A5A711C3AEF3}">
      <dsp:nvSpPr>
        <dsp:cNvPr id="0" name=""/>
        <dsp:cNvSpPr/>
      </dsp:nvSpPr>
      <dsp:spPr>
        <a:xfrm>
          <a:off x="0" y="1816292"/>
          <a:ext cx="11768100" cy="675211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DB06E4-7CFF-4EAF-BF51-25247CCBEF72}">
      <dsp:nvSpPr>
        <dsp:cNvPr id="0" name=""/>
        <dsp:cNvSpPr/>
      </dsp:nvSpPr>
      <dsp:spPr>
        <a:xfrm>
          <a:off x="55374" y="1668305"/>
          <a:ext cx="5799237" cy="619920"/>
        </a:xfrm>
        <a:prstGeom prst="roundRect">
          <a:avLst/>
        </a:prstGeom>
        <a:gradFill flip="none" rotWithShape="1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  <a:tileRect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364" tIns="0" rIns="31136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latin typeface="PF Square Sans Pro Medium" panose="02000500000000020004" pitchFamily="2" charset="0"/>
            </a:rPr>
            <a:t>Экспорт услуг</a:t>
          </a:r>
        </a:p>
      </dsp:txBody>
      <dsp:txXfrm>
        <a:off x="85636" y="1698567"/>
        <a:ext cx="5738713" cy="559396"/>
      </dsp:txXfrm>
    </dsp:sp>
    <dsp:sp modelId="{4F9B9EBE-8B06-4DDD-B325-882742C78463}">
      <dsp:nvSpPr>
        <dsp:cNvPr id="0" name=""/>
        <dsp:cNvSpPr/>
      </dsp:nvSpPr>
      <dsp:spPr>
        <a:xfrm>
          <a:off x="0" y="2839046"/>
          <a:ext cx="11768100" cy="948977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A248D-2E51-4F54-B73C-1B60E99A5B83}">
      <dsp:nvSpPr>
        <dsp:cNvPr id="0" name=""/>
        <dsp:cNvSpPr/>
      </dsp:nvSpPr>
      <dsp:spPr>
        <a:xfrm>
          <a:off x="55374" y="2621134"/>
          <a:ext cx="5826009" cy="941100"/>
        </a:xfrm>
        <a:prstGeom prst="roundRect">
          <a:avLst/>
        </a:prstGeom>
        <a:gradFill rotWithShape="0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364" tIns="0" rIns="31136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PF Square Sans Pro Medium" panose="02000500000000020004" pitchFamily="2" charset="0"/>
            </a:rPr>
            <a:t>Системные меры развития международной кооперации и экспорта</a:t>
          </a:r>
          <a:endParaRPr lang="ru-RU" sz="2000" b="1" kern="1200" dirty="0">
            <a:latin typeface="PF Square Sans Pro Medium" panose="02000500000000020004" pitchFamily="2" charset="0"/>
          </a:endParaRPr>
        </a:p>
      </dsp:txBody>
      <dsp:txXfrm>
        <a:off x="101315" y="2667075"/>
        <a:ext cx="5734127" cy="849218"/>
      </dsp:txXfrm>
    </dsp:sp>
    <dsp:sp modelId="{C33F3711-5ECF-4368-8BC5-B27213D0D4BD}">
      <dsp:nvSpPr>
        <dsp:cNvPr id="0" name=""/>
        <dsp:cNvSpPr/>
      </dsp:nvSpPr>
      <dsp:spPr>
        <a:xfrm>
          <a:off x="0" y="4099434"/>
          <a:ext cx="11768100" cy="730555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8C69D-332E-4055-9AC6-407DE5D8969D}">
      <dsp:nvSpPr>
        <dsp:cNvPr id="0" name=""/>
        <dsp:cNvSpPr/>
      </dsp:nvSpPr>
      <dsp:spPr>
        <a:xfrm>
          <a:off x="122046" y="4003570"/>
          <a:ext cx="5742315" cy="619920"/>
        </a:xfrm>
        <a:prstGeom prst="roundRect">
          <a:avLst/>
        </a:prstGeom>
        <a:gradFill rotWithShape="0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364" tIns="0" rIns="31136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PF Square Sans Pro Medium" panose="02000500000000020004" pitchFamily="2" charset="0"/>
            </a:rPr>
            <a:t>Экспорт продукции АПК</a:t>
          </a:r>
          <a:endParaRPr lang="ru-RU" sz="2000" b="1" kern="1200" dirty="0">
            <a:latin typeface="PF Square Sans Pro Medium" panose="02000500000000020004" pitchFamily="2" charset="0"/>
          </a:endParaRPr>
        </a:p>
      </dsp:txBody>
      <dsp:txXfrm>
        <a:off x="152308" y="4033832"/>
        <a:ext cx="5681791" cy="559396"/>
      </dsp:txXfrm>
    </dsp:sp>
    <dsp:sp modelId="{1166608A-5CB2-4C54-9933-90427C8804D8}">
      <dsp:nvSpPr>
        <dsp:cNvPr id="0" name=""/>
        <dsp:cNvSpPr/>
      </dsp:nvSpPr>
      <dsp:spPr>
        <a:xfrm>
          <a:off x="0" y="5216876"/>
          <a:ext cx="11768100" cy="529200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EE3D1-3080-4310-A858-8C18D76A91C1}">
      <dsp:nvSpPr>
        <dsp:cNvPr id="0" name=""/>
        <dsp:cNvSpPr/>
      </dsp:nvSpPr>
      <dsp:spPr>
        <a:xfrm>
          <a:off x="40088" y="5096720"/>
          <a:ext cx="5827080" cy="619920"/>
        </a:xfrm>
        <a:prstGeom prst="roundRect">
          <a:avLst/>
        </a:prstGeom>
        <a:gradFill rotWithShape="0">
          <a:gsLst>
            <a:gs pos="45000">
              <a:srgbClr val="165619">
                <a:lumMod val="87000"/>
              </a:srgbClr>
            </a:gs>
            <a:gs pos="100000">
              <a:schemeClr val="accent6">
                <a:lumMod val="40000"/>
                <a:lumOff val="60000"/>
              </a:schemeClr>
            </a:gs>
          </a:gsLst>
          <a:lin ang="0" scaled="1"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1364" tIns="0" rIns="31136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PF Square Sans Pro Medium" panose="02000500000000020004" pitchFamily="2" charset="0"/>
            </a:rPr>
            <a:t>Логистика международной торговли</a:t>
          </a:r>
          <a:endParaRPr lang="ru-RU" sz="2000" b="1" kern="1200" dirty="0">
            <a:latin typeface="PF Square Sans Pro Medium" panose="02000500000000020004" pitchFamily="2" charset="0"/>
          </a:endParaRPr>
        </a:p>
      </dsp:txBody>
      <dsp:txXfrm>
        <a:off x="70350" y="5126982"/>
        <a:ext cx="5766556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5CD08-643C-4BB3-9087-9AB33B3DA521}">
      <dsp:nvSpPr>
        <dsp:cNvPr id="0" name=""/>
        <dsp:cNvSpPr/>
      </dsp:nvSpPr>
      <dsp:spPr>
        <a:xfrm rot="16200000">
          <a:off x="-767583" y="770154"/>
          <a:ext cx="4064000" cy="2523690"/>
        </a:xfrm>
        <a:prstGeom prst="flowChartManualOperation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6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Утверждена Стратегия развития экспорта услуг до 2025 года и план по ее реализации.</a:t>
          </a:r>
          <a:endParaRPr lang="ru-RU" sz="2000" b="1" kern="1200" dirty="0">
            <a:solidFill>
              <a:schemeClr val="tx1"/>
            </a:solidFill>
            <a:latin typeface="PF Square Sans Pro Medium" panose="02000500000000020004" pitchFamily="2" charset="0"/>
          </a:endParaRPr>
        </a:p>
      </dsp:txBody>
      <dsp:txXfrm rot="5400000">
        <a:off x="2572" y="812799"/>
        <a:ext cx="2523690" cy="2438400"/>
      </dsp:txXfrm>
    </dsp:sp>
    <dsp:sp modelId="{B7C55F88-0FA9-40F7-A6A3-F4C90D371BF1}">
      <dsp:nvSpPr>
        <dsp:cNvPr id="0" name=""/>
        <dsp:cNvSpPr/>
      </dsp:nvSpPr>
      <dsp:spPr>
        <a:xfrm rot="16200000">
          <a:off x="1945383" y="770154"/>
          <a:ext cx="4064000" cy="2523690"/>
        </a:xfrm>
        <a:prstGeom prst="flowChartManualOperation">
          <a:avLst/>
        </a:prstGeom>
        <a:gradFill rotWithShape="0">
          <a:gsLst>
            <a:gs pos="0">
              <a:srgbClr val="165619">
                <a:lumMod val="87000"/>
              </a:srgbClr>
            </a:gs>
            <a:gs pos="0">
              <a:schemeClr val="accent6">
                <a:lumMod val="40000"/>
                <a:lumOff val="60000"/>
              </a:schemeClr>
            </a:gs>
            <a:gs pos="17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Формирование и утверждение отраслевых комплексов мер и расчета </a:t>
          </a:r>
          <a:r>
            <a:rPr lang="ru-RU" sz="1600" b="1" kern="12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необходимого финансирования из средств федерального бюджета</a:t>
          </a:r>
          <a:endParaRPr lang="ru-RU" sz="1600" kern="1200" dirty="0">
            <a:solidFill>
              <a:schemeClr val="tx1"/>
            </a:solidFill>
            <a:latin typeface="PF Square Sans Pro Medium" panose="02000500000000020004" pitchFamily="2" charset="0"/>
          </a:endParaRPr>
        </a:p>
      </dsp:txBody>
      <dsp:txXfrm rot="5400000">
        <a:off x="2715538" y="812799"/>
        <a:ext cx="2523690" cy="2438400"/>
      </dsp:txXfrm>
    </dsp:sp>
    <dsp:sp modelId="{4BB6D26F-96AE-4BDA-A773-D5C4E3FF787E}">
      <dsp:nvSpPr>
        <dsp:cNvPr id="0" name=""/>
        <dsp:cNvSpPr/>
      </dsp:nvSpPr>
      <dsp:spPr>
        <a:xfrm rot="16200000">
          <a:off x="4658350" y="770154"/>
          <a:ext cx="4064000" cy="2523690"/>
        </a:xfrm>
        <a:prstGeom prst="flowChartManualOperation">
          <a:avLst/>
        </a:prstGeom>
        <a:gradFill rotWithShape="0">
          <a:gsLst>
            <a:gs pos="0">
              <a:srgbClr val="165619">
                <a:lumMod val="87000"/>
              </a:srgbClr>
            </a:gs>
            <a:gs pos="0">
              <a:schemeClr val="accent6">
                <a:lumMod val="40000"/>
                <a:lumOff val="60000"/>
              </a:schemeClr>
            </a:gs>
            <a:gs pos="17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Запуск программ государственной поддержки экспорта услуг, предусмотренных федеральным проектом</a:t>
          </a:r>
          <a:endParaRPr lang="ru-RU" sz="1600" kern="1200" dirty="0">
            <a:solidFill>
              <a:schemeClr val="tx1"/>
            </a:solidFill>
            <a:latin typeface="PF Square Sans Pro Medium" panose="02000500000000020004" pitchFamily="2" charset="0"/>
          </a:endParaRPr>
        </a:p>
      </dsp:txBody>
      <dsp:txXfrm rot="5400000">
        <a:off x="5428505" y="812799"/>
        <a:ext cx="2523690" cy="2438400"/>
      </dsp:txXfrm>
    </dsp:sp>
    <dsp:sp modelId="{15086090-DB3A-4D05-8FCD-7FD18BF76F99}">
      <dsp:nvSpPr>
        <dsp:cNvPr id="0" name=""/>
        <dsp:cNvSpPr/>
      </dsp:nvSpPr>
      <dsp:spPr>
        <a:xfrm rot="16200000">
          <a:off x="7371317" y="770154"/>
          <a:ext cx="4064000" cy="2523690"/>
        </a:xfrm>
        <a:prstGeom prst="flowChartManualOperation">
          <a:avLst/>
        </a:prstGeom>
        <a:gradFill rotWithShape="0">
          <a:gsLst>
            <a:gs pos="0">
              <a:srgbClr val="165619">
                <a:lumMod val="87000"/>
              </a:srgbClr>
            </a:gs>
            <a:gs pos="0">
              <a:schemeClr val="accent6">
                <a:lumMod val="40000"/>
                <a:lumOff val="60000"/>
              </a:schemeClr>
            </a:gs>
            <a:gs pos="17000">
              <a:schemeClr val="accent6">
                <a:lumMod val="20000"/>
                <a:lumOff val="80000"/>
              </a:schemeClr>
            </a:gs>
            <a:gs pos="100000">
              <a:schemeClr val="bg1"/>
            </a:gs>
          </a:gsLst>
          <a:lin ang="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Внесение изменений в нормативные правовые акты в целях создания благоприятных условий для развития экспорта услуг (</a:t>
          </a:r>
          <a:r>
            <a:rPr lang="ru-RU" sz="1600" b="1" kern="12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валютный контроль, НДС, визы, упрощение административных процедур</a:t>
          </a:r>
          <a:r>
            <a:rPr lang="ru-RU" sz="1600" kern="1200" dirty="0" smtClean="0">
              <a:solidFill>
                <a:schemeClr val="tx1"/>
              </a:solidFill>
              <a:latin typeface="PF Square Sans Pro Medium" panose="02000500000000020004" pitchFamily="2" charset="0"/>
            </a:rPr>
            <a:t>)</a:t>
          </a:r>
          <a:endParaRPr lang="ru-RU" sz="1600" kern="1200" dirty="0">
            <a:solidFill>
              <a:schemeClr val="tx1"/>
            </a:solidFill>
            <a:latin typeface="PF Square Sans Pro Medium" panose="02000500000000020004" pitchFamily="2" charset="0"/>
          </a:endParaRPr>
        </a:p>
      </dsp:txBody>
      <dsp:txXfrm rot="5400000">
        <a:off x="8141472" y="812799"/>
        <a:ext cx="2523690" cy="24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2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82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56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54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74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60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37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66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83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22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31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3">
                <a:lumMod val="45000"/>
                <a:lumOff val="55000"/>
              </a:schemeClr>
            </a:gs>
            <a:gs pos="43000">
              <a:schemeClr val="accent6">
                <a:lumMod val="40000"/>
                <a:lumOff val="60000"/>
              </a:schemeClr>
            </a:gs>
            <a:gs pos="14000">
              <a:schemeClr val="accent3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19FE0-7EE4-4C34-96C9-436842606FA7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7EBE-5F69-4DB1-96B4-A70259858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58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ydar.Ahtareev@tatar.ru" TargetMode="External"/><Relationship Id="rId2" Type="http://schemas.openxmlformats.org/officeDocument/2006/relationships/hyperlink" Target="mailto:Ramilya.Muhitdinova@tatar.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ortcenter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ortcenter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ortedu.ru/" TargetMode="External"/><Relationship Id="rId2" Type="http://schemas.openxmlformats.org/officeDocument/2006/relationships/hyperlink" Target="http://www.exportcenter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pt.tatarstan.ru/rus/predstavitelstva.htm" TargetMode="External"/><Relationship Id="rId5" Type="http://schemas.openxmlformats.org/officeDocument/2006/relationships/hyperlink" Target="http://mpt.tatarstan.ru/" TargetMode="External"/><Relationship Id="rId4" Type="http://schemas.openxmlformats.org/officeDocument/2006/relationships/hyperlink" Target="https://www.exportcenter.ru/international_markets/accelerato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2"/>
          <p:cNvSpPr txBox="1">
            <a:spLocks/>
          </p:cNvSpPr>
          <p:nvPr/>
        </p:nvSpPr>
        <p:spPr>
          <a:xfrm>
            <a:off x="247649" y="265479"/>
            <a:ext cx="12049125" cy="26110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400" dirty="0" smtClean="0">
                <a:solidFill>
                  <a:srgbClr val="165619"/>
                </a:solidFill>
                <a:latin typeface="PF Square Sans Pro Thin" panose="02000506040000020004" pitchFamily="2" charset="0"/>
                <a:cs typeface="Gotham Pro" panose="02000503040000020004" pitchFamily="2" charset="0"/>
              </a:rPr>
              <a:t>Национальный проект</a:t>
            </a:r>
            <a:br>
              <a:rPr lang="ru-RU" sz="5400" dirty="0" smtClean="0">
                <a:solidFill>
                  <a:srgbClr val="165619"/>
                </a:solidFill>
                <a:latin typeface="PF Square Sans Pro Thin" panose="02000506040000020004" pitchFamily="2" charset="0"/>
                <a:cs typeface="Gotham Pro" panose="02000503040000020004" pitchFamily="2" charset="0"/>
              </a:rPr>
            </a:br>
            <a:r>
              <a:rPr lang="ru-RU" sz="5400" dirty="0" smtClean="0">
                <a:solidFill>
                  <a:srgbClr val="165619"/>
                </a:solidFill>
                <a:latin typeface="PF Square Sans Pro Thin" panose="02000506040000020004" pitchFamily="2" charset="0"/>
                <a:cs typeface="Gotham Pro" panose="02000503040000020004" pitchFamily="2" charset="0"/>
              </a:rPr>
              <a:t>«Международная кооперация и экспорт»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2361972-BE85-46C0-B6EC-CF5C93B86534}"/>
              </a:ext>
            </a:extLst>
          </p:cNvPr>
          <p:cNvSpPr/>
          <p:nvPr/>
        </p:nvSpPr>
        <p:spPr>
          <a:xfrm>
            <a:off x="1602349" y="3266152"/>
            <a:ext cx="78679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Указ Президента Российской Федерации В.В. Путина от 07.05.2018 № 204 </a:t>
            </a:r>
          </a:p>
          <a:p>
            <a:pPr fontAlgn="base"/>
            <a:r>
              <a:rPr lang="ru-RU" sz="32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«О национальных целях и стратегических задачах развития Российской Федерации на период до 2024 года»</a:t>
            </a:r>
            <a:endParaRPr lang="ru-RU" sz="3200" b="1" i="1" dirty="0">
              <a:solidFill>
                <a:srgbClr val="B88A52"/>
              </a:solidFill>
              <a:latin typeface="PF Square Sans Pro Mediu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0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602322" y="604647"/>
            <a:ext cx="113015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48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Контакты:</a:t>
            </a:r>
            <a:endParaRPr lang="en-US" sz="4800" b="1" dirty="0" smtClean="0">
              <a:solidFill>
                <a:srgbClr val="165619"/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602322" y="1435644"/>
            <a:ext cx="113015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165619"/>
                </a:solidFill>
                <a:latin typeface="PF Square Sans Pro Light" panose="02000506000000020004" pitchFamily="2" charset="0"/>
                <a:ea typeface="+mj-ea"/>
                <a:cs typeface="+mj-cs"/>
              </a:rPr>
              <a:t>По вопросам участия в нацпроекте </a:t>
            </a:r>
            <a:endParaRPr lang="en-US" sz="3200" b="1" dirty="0" smtClean="0">
              <a:solidFill>
                <a:srgbClr val="165619"/>
              </a:solidFill>
              <a:latin typeface="PF Square Sans Pro Light" panose="02000506000000020004" pitchFamily="2" charset="0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165619"/>
                </a:solidFill>
                <a:latin typeface="PF Square Sans Pro Light" panose="02000506000000020004" pitchFamily="2" charset="0"/>
                <a:ea typeface="+mj-ea"/>
                <a:cs typeface="+mj-cs"/>
              </a:rPr>
              <a:t>«Международная кооперация и экспорт»</a:t>
            </a:r>
            <a:r>
              <a:rPr lang="ru-RU" sz="3200" b="1" dirty="0" smtClean="0">
                <a:solidFill>
                  <a:srgbClr val="165619"/>
                </a:solidFill>
                <a:latin typeface="PF Square Sans Pro Light" panose="02000506000000020004" pitchFamily="2" charset="0"/>
                <a:ea typeface="+mj-ea"/>
                <a:cs typeface="+mj-cs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Мухитдинова Рамиля Эль-Кезаровна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(843) </a:t>
            </a:r>
            <a:r>
              <a:rPr lang="en-US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210-05-88</a:t>
            </a: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, </a:t>
            </a:r>
            <a:r>
              <a:rPr lang="en-US" sz="3200" b="1" dirty="0" err="1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  <a:hlinkClick r:id="rId2"/>
              </a:rPr>
              <a:t>Ramilya.Muhitdinova@tatar.ru</a:t>
            </a:r>
            <a:r>
              <a:rPr lang="en-US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</a:t>
            </a:r>
            <a:endParaRPr lang="en-US" sz="3200" b="1" dirty="0" smtClean="0">
              <a:solidFill>
                <a:srgbClr val="165619"/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602322" y="4034911"/>
            <a:ext cx="1130150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165619"/>
                </a:solidFill>
                <a:latin typeface="PF Square Sans Pro Thin" panose="02000506040000020004" pitchFamily="2" charset="0"/>
                <a:ea typeface="+mj-ea"/>
                <a:cs typeface="+mj-cs"/>
              </a:rPr>
              <a:t>По визитам и взаимодействию с представительствами </a:t>
            </a:r>
            <a:endParaRPr lang="en-US" sz="3200" b="1" dirty="0" smtClean="0">
              <a:solidFill>
                <a:srgbClr val="165619"/>
              </a:solidFill>
              <a:latin typeface="PF Square Sans Pro Thin" panose="02000506040000020004" pitchFamily="2" charset="0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165619"/>
                </a:solidFill>
                <a:latin typeface="PF Square Sans Pro Thin" panose="02000506040000020004" pitchFamily="2" charset="0"/>
                <a:ea typeface="+mj-ea"/>
                <a:cs typeface="+mj-cs"/>
              </a:rPr>
              <a:t>Республики Татарстан: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err="1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Ахтареев</a:t>
            </a: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Айдар Азатович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(843) 567</a:t>
            </a:r>
            <a:r>
              <a:rPr lang="en-US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-</a:t>
            </a: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36</a:t>
            </a:r>
            <a:r>
              <a:rPr lang="en-US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-</a:t>
            </a: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30, </a:t>
            </a:r>
            <a:r>
              <a:rPr lang="en-US" sz="3200" b="1" dirty="0" err="1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  <a:hlinkClick r:id="rId3"/>
              </a:rPr>
              <a:t>Aydar.Ahtareev@tatar.ru</a:t>
            </a:r>
            <a:r>
              <a:rPr lang="ru-RU" sz="32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</a:t>
            </a:r>
            <a:endParaRPr lang="en-US" sz="3200" b="1" dirty="0" smtClean="0">
              <a:solidFill>
                <a:srgbClr val="165619"/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825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111874" y="1962946"/>
            <a:ext cx="1130150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80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Спасибо </a:t>
            </a:r>
            <a:endParaRPr lang="en-US" sz="8000" b="1" dirty="0" smtClean="0">
              <a:solidFill>
                <a:srgbClr val="165619"/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8000" b="1" dirty="0" smtClean="0">
                <a:solidFill>
                  <a:srgbClr val="165619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за внимание!</a:t>
            </a:r>
            <a:endParaRPr lang="en-US" sz="8000" b="1" dirty="0" smtClean="0">
              <a:solidFill>
                <a:srgbClr val="165619"/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15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85333" y="1350674"/>
            <a:ext cx="4049705" cy="49097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chemeClr val="tx1"/>
                </a:solidFill>
                <a:latin typeface="PF Square Sans Pro Medium" panose="02000500000000020004" pitchFamily="2" charset="0"/>
              </a:rPr>
              <a:t>Федеральные проекты</a:t>
            </a:r>
            <a:endParaRPr lang="ru-RU" sz="2800" dirty="0">
              <a:solidFill>
                <a:schemeClr val="tx1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9C54EE19-E09E-4C85-BA41-95B20EACC165}"/>
              </a:ext>
            </a:extLst>
          </p:cNvPr>
          <p:cNvSpPr/>
          <p:nvPr/>
        </p:nvSpPr>
        <p:spPr>
          <a:xfrm>
            <a:off x="5823540" y="-14825"/>
            <a:ext cx="6452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Д</a:t>
            </a:r>
            <a:r>
              <a:rPr lang="ru-RU" sz="3600" dirty="0" smtClean="0">
                <a:solidFill>
                  <a:srgbClr val="B88A52"/>
                </a:solidFill>
                <a:latin typeface="PF Square Sans Pro Medium" panose="02000500000000020004" pitchFamily="2" charset="0"/>
              </a:rPr>
              <a:t>остижение </a:t>
            </a:r>
            <a:r>
              <a:rPr lang="ru-RU" sz="3600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объема экспорта </a:t>
            </a:r>
            <a:endParaRPr lang="ru-RU" sz="3600" dirty="0" smtClean="0">
              <a:solidFill>
                <a:srgbClr val="B88A52"/>
              </a:solidFill>
              <a:latin typeface="PF Square Sans Pro Medium" panose="02000500000000020004" pitchFamily="2" charset="0"/>
            </a:endParaRPr>
          </a:p>
          <a:p>
            <a:r>
              <a:rPr lang="ru-RU" sz="3600" dirty="0" smtClean="0">
                <a:solidFill>
                  <a:srgbClr val="B88A52"/>
                </a:solidFill>
                <a:latin typeface="PF Square Sans Pro Medium" panose="02000500000000020004" pitchFamily="2" charset="0"/>
              </a:rPr>
              <a:t>(</a:t>
            </a:r>
            <a:r>
              <a:rPr lang="ru-RU" sz="3600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в стоимостном выражении):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877FC6-A2D2-4CC8-B091-3621C0195325}"/>
              </a:ext>
            </a:extLst>
          </p:cNvPr>
          <p:cNvSpPr txBox="1"/>
          <p:nvPr/>
        </p:nvSpPr>
        <p:spPr>
          <a:xfrm>
            <a:off x="10100553" y="1126560"/>
            <a:ext cx="18166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2400" b="1"/>
            </a:lvl1pPr>
          </a:lstStyle>
          <a:p>
            <a:r>
              <a:rPr lang="ru-RU" dirty="0">
                <a:latin typeface="PF Square Sans Pro Medium" panose="02000500000000020004" pitchFamily="2" charset="0"/>
              </a:rPr>
              <a:t>Российская </a:t>
            </a:r>
            <a:endParaRPr lang="ru-RU" dirty="0" smtClean="0">
              <a:latin typeface="PF Square Sans Pro Medium" panose="02000500000000020004" pitchFamily="2" charset="0"/>
            </a:endParaRPr>
          </a:p>
          <a:p>
            <a:r>
              <a:rPr lang="ru-RU" dirty="0" smtClean="0">
                <a:latin typeface="PF Square Sans Pro Medium" panose="02000500000000020004" pitchFamily="2" charset="0"/>
              </a:rPr>
              <a:t>Федерация</a:t>
            </a:r>
            <a:endParaRPr lang="ru-RU" dirty="0">
              <a:latin typeface="PF Square Sans Pro Medium" panose="02000500000000020004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C284C8-49D0-4C23-B2D8-E3CB976A32CF}"/>
              </a:ext>
            </a:extLst>
          </p:cNvPr>
          <p:cNvSpPr txBox="1"/>
          <p:nvPr/>
        </p:nvSpPr>
        <p:spPr>
          <a:xfrm>
            <a:off x="7341055" y="1109976"/>
            <a:ext cx="1853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2400" b="1"/>
            </a:lvl1pPr>
          </a:lstStyle>
          <a:p>
            <a:r>
              <a:rPr lang="ru-RU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Республика </a:t>
            </a:r>
            <a:endParaRPr lang="ru-RU" dirty="0" smtClean="0">
              <a:solidFill>
                <a:srgbClr val="B88A52"/>
              </a:solidFill>
              <a:latin typeface="PF Square Sans Pro Medium" panose="02000500000000020004" pitchFamily="2" charset="0"/>
            </a:endParaRPr>
          </a:p>
          <a:p>
            <a:r>
              <a:rPr lang="ru-RU" dirty="0" smtClean="0">
                <a:solidFill>
                  <a:srgbClr val="B88A52"/>
                </a:solidFill>
                <a:latin typeface="PF Square Sans Pro Medium" panose="02000500000000020004" pitchFamily="2" charset="0"/>
              </a:rPr>
              <a:t>Татарстан</a:t>
            </a:r>
            <a:endParaRPr lang="ru-RU" dirty="0">
              <a:solidFill>
                <a:srgbClr val="B88A52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7175CE-AFF3-45E3-8BFB-978AC0E543A8}"/>
              </a:ext>
            </a:extLst>
          </p:cNvPr>
          <p:cNvSpPr txBox="1"/>
          <p:nvPr/>
        </p:nvSpPr>
        <p:spPr>
          <a:xfrm>
            <a:off x="382845" y="190869"/>
            <a:ext cx="5065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ЦЕЛИ НАЦИОНАЛЬНОГО ПРОЕКТА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57119005"/>
              </p:ext>
            </p:extLst>
          </p:nvPr>
        </p:nvGraphicFramePr>
        <p:xfrm>
          <a:off x="429959" y="1185504"/>
          <a:ext cx="11768100" cy="6000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47D998DC-0036-4C2E-A4AB-4289136D1D97}"/>
              </a:ext>
            </a:extLst>
          </p:cNvPr>
          <p:cNvSpPr/>
          <p:nvPr/>
        </p:nvSpPr>
        <p:spPr>
          <a:xfrm>
            <a:off x="7151164" y="1892262"/>
            <a:ext cx="28135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$</a:t>
            </a:r>
            <a:r>
              <a:rPr lang="ru-RU" sz="40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7 398</a:t>
            </a:r>
            <a:r>
              <a:rPr lang="en-US" sz="40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 </a:t>
            </a:r>
            <a:r>
              <a:rPr lang="ru-RU" sz="4000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млн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305B5C6-3DDD-49EF-A1C3-D70C75FE9435}"/>
              </a:ext>
            </a:extLst>
          </p:cNvPr>
          <p:cNvSpPr/>
          <p:nvPr/>
        </p:nvSpPr>
        <p:spPr>
          <a:xfrm>
            <a:off x="10063272" y="1999087"/>
            <a:ext cx="2233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PF Square Sans Pro Thin" panose="02000506040000020004" pitchFamily="2" charset="0"/>
              </a:rPr>
              <a:t>$</a:t>
            </a:r>
            <a:r>
              <a:rPr lang="ru-RU" sz="3600" b="1" dirty="0">
                <a:latin typeface="PF Square Sans Pro Thin" panose="02000506040000020004" pitchFamily="2" charset="0"/>
              </a:rPr>
              <a:t>205</a:t>
            </a:r>
            <a:r>
              <a:rPr lang="en-US" sz="3600" b="1" dirty="0">
                <a:latin typeface="PF Square Sans Pro Thin" panose="02000506040000020004" pitchFamily="2" charset="0"/>
              </a:rPr>
              <a:t> </a:t>
            </a:r>
            <a:r>
              <a:rPr lang="ru-RU" sz="3600" b="1" dirty="0">
                <a:latin typeface="PF Square Sans Pro Thin" panose="02000506040000020004" pitchFamily="2" charset="0"/>
              </a:rPr>
              <a:t>млрд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EBB88108-E17B-4D1D-9C6D-5644D59DA050}"/>
              </a:ext>
            </a:extLst>
          </p:cNvPr>
          <p:cNvSpPr/>
          <p:nvPr/>
        </p:nvSpPr>
        <p:spPr>
          <a:xfrm>
            <a:off x="7588784" y="3004849"/>
            <a:ext cx="23759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$</a:t>
            </a:r>
            <a:r>
              <a:rPr lang="ru-RU" sz="40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540</a:t>
            </a:r>
            <a:r>
              <a:rPr lang="en-US" sz="40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 </a:t>
            </a:r>
            <a:r>
              <a:rPr lang="ru-RU" sz="40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млн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885854E-26BD-429F-9AF3-2E92572A6300}"/>
              </a:ext>
            </a:extLst>
          </p:cNvPr>
          <p:cNvSpPr/>
          <p:nvPr/>
        </p:nvSpPr>
        <p:spPr>
          <a:xfrm>
            <a:off x="9964755" y="3004849"/>
            <a:ext cx="2233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PF Square Sans Pro Thin" panose="02000506040000020004" pitchFamily="2" charset="0"/>
              </a:rPr>
              <a:t>$</a:t>
            </a:r>
            <a:r>
              <a:rPr lang="ru-RU" sz="3600" b="1" dirty="0">
                <a:latin typeface="PF Square Sans Pro Thin" panose="02000506040000020004" pitchFamily="2" charset="0"/>
              </a:rPr>
              <a:t>100</a:t>
            </a:r>
            <a:r>
              <a:rPr lang="en-US" sz="3600" b="1" dirty="0">
                <a:latin typeface="PF Square Sans Pro Thin" panose="02000506040000020004" pitchFamily="2" charset="0"/>
              </a:rPr>
              <a:t> </a:t>
            </a:r>
            <a:r>
              <a:rPr lang="ru-RU" sz="3600" b="1" dirty="0">
                <a:latin typeface="PF Square Sans Pro Thin" panose="02000506040000020004" pitchFamily="2" charset="0"/>
              </a:rPr>
              <a:t>млрд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30D24A-D89F-4993-BD5E-1A1A9F2860A2}"/>
              </a:ext>
            </a:extLst>
          </p:cNvPr>
          <p:cNvSpPr txBox="1"/>
          <p:nvPr/>
        </p:nvSpPr>
        <p:spPr>
          <a:xfrm>
            <a:off x="6715125" y="4060108"/>
            <a:ext cx="5323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 b="1">
                <a:solidFill>
                  <a:srgbClr val="B88A52"/>
                </a:solidFill>
                <a:latin typeface="PF Square Sans Pro Medium" panose="02000500000000020004" pitchFamily="2" charset="0"/>
              </a:defRPr>
            </a:lvl1pPr>
          </a:lstStyle>
          <a:p>
            <a:pPr algn="ctr"/>
            <a:r>
              <a:rPr lang="ru-RU" sz="2000" dirty="0" smtClean="0"/>
              <a:t>Региональный экспортный стандарт 2.0</a:t>
            </a:r>
            <a:endParaRPr lang="ru-RU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3F3037-3A5D-4DDF-B2A6-6046BC53DA05}"/>
              </a:ext>
            </a:extLst>
          </p:cNvPr>
          <p:cNvSpPr txBox="1"/>
          <p:nvPr/>
        </p:nvSpPr>
        <p:spPr>
          <a:xfrm>
            <a:off x="6715125" y="4374645"/>
            <a:ext cx="5642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rgbClr val="B88A52"/>
                </a:solidFill>
                <a:latin typeface="PF Square Sans Pro Medium" panose="02000500000000020004" pitchFamily="2" charset="0"/>
              </a:defRPr>
            </a:lvl1pPr>
          </a:lstStyle>
          <a:p>
            <a:r>
              <a:rPr lang="ru-RU" sz="2000" dirty="0"/>
              <a:t>Прирост количества </a:t>
            </a:r>
            <a:endParaRPr lang="ru-RU" sz="2000" dirty="0" smtClean="0"/>
          </a:p>
          <a:p>
            <a:r>
              <a:rPr lang="ru-RU" sz="2000" dirty="0" smtClean="0"/>
              <a:t>компаний-экспортеров </a:t>
            </a:r>
            <a:r>
              <a:rPr lang="ru-RU" sz="2000" dirty="0" err="1" smtClean="0"/>
              <a:t>МСП</a:t>
            </a:r>
            <a:endParaRPr lang="ru-RU" sz="2000" dirty="0"/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F948A9A6-5C2A-4226-B565-22DBC5AE0067}"/>
              </a:ext>
            </a:extLst>
          </p:cNvPr>
          <p:cNvSpPr/>
          <p:nvPr/>
        </p:nvSpPr>
        <p:spPr>
          <a:xfrm>
            <a:off x="7183224" y="5306604"/>
            <a:ext cx="2781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$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359,9</a:t>
            </a:r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 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млн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3EEABBD-1474-4EF8-9055-A24B788C92A7}"/>
              </a:ext>
            </a:extLst>
          </p:cNvPr>
          <p:cNvSpPr/>
          <p:nvPr/>
        </p:nvSpPr>
        <p:spPr>
          <a:xfrm>
            <a:off x="10063272" y="5337381"/>
            <a:ext cx="1988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PF Square Sans Pro Thin" panose="02000506040000020004" pitchFamily="2" charset="0"/>
              </a:rPr>
              <a:t>$</a:t>
            </a:r>
            <a:r>
              <a:rPr lang="ru-RU" sz="3600" b="1" dirty="0">
                <a:latin typeface="PF Square Sans Pro Thin" panose="02000506040000020004" pitchFamily="2" charset="0"/>
              </a:rPr>
              <a:t>45</a:t>
            </a:r>
            <a:r>
              <a:rPr lang="en-US" sz="3600" b="1" dirty="0">
                <a:latin typeface="PF Square Sans Pro Thin" panose="02000506040000020004" pitchFamily="2" charset="0"/>
              </a:rPr>
              <a:t> </a:t>
            </a:r>
            <a:r>
              <a:rPr lang="ru-RU" sz="3600" b="1" dirty="0">
                <a:latin typeface="PF Square Sans Pro Thin" panose="02000506040000020004" pitchFamily="2" charset="0"/>
              </a:rPr>
              <a:t>млрд</a:t>
            </a:r>
          </a:p>
        </p:txBody>
      </p:sp>
    </p:spTree>
    <p:extLst>
      <p:ext uri="{BB962C8B-B14F-4D97-AF65-F5344CB8AC3E}">
        <p14:creationId xmlns:p14="http://schemas.microsoft.com/office/powerpoint/2010/main" val="132426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539683" y="211692"/>
            <a:ext cx="3515550" cy="5582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165619"/>
                </a:solidFill>
                <a:latin typeface="PF Square Sans Pro Medium" panose="02000500000000020004" pitchFamily="2" charset="0"/>
              </a:rPr>
              <a:t>Меры поддержки</a:t>
            </a:r>
            <a:endParaRPr lang="ru-RU" sz="2800" dirty="0">
              <a:solidFill>
                <a:srgbClr val="165619"/>
              </a:solidFill>
              <a:latin typeface="PF Square Sans Pro Medium" panose="02000500000000020004" pitchFamily="2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6038213" y="141418"/>
            <a:ext cx="5719974" cy="593951"/>
            <a:chOff x="452627" y="275551"/>
            <a:chExt cx="5719974" cy="593951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  <a:gradFill rotWithShape="0">
              <a:gsLst>
                <a:gs pos="98000">
                  <a:schemeClr val="accent6">
                    <a:lumMod val="60000"/>
                    <a:lumOff val="40000"/>
                  </a:schemeClr>
                </a:gs>
                <a:gs pos="0">
                  <a:schemeClr val="accent6">
                    <a:lumMod val="20000"/>
                    <a:lumOff val="80000"/>
                  </a:schemeClr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Box 8"/>
            <p:cNvSpPr txBox="1"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1449" tIns="81280" rIns="81280" bIns="8128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0" i="1" kern="1200" dirty="0" smtClean="0">
                  <a:solidFill>
                    <a:schemeClr val="tx1"/>
                  </a:solidFill>
                  <a:latin typeface="PF Square Sans Pro" panose="02000506040000020004" pitchFamily="2" charset="0"/>
                </a:rPr>
                <a:t>Промышленный экспорт</a:t>
              </a:r>
              <a:endParaRPr lang="ru-RU" sz="3200" b="0" i="1" kern="1200" dirty="0">
                <a:solidFill>
                  <a:schemeClr val="tx1"/>
                </a:solidFill>
                <a:latin typeface="PF Square Sans Pro" panose="02000506040000020004" pitchFamily="2" charset="0"/>
              </a:endParaRPr>
            </a:p>
          </p:txBody>
        </p:sp>
      </p:grpSp>
      <p:sp>
        <p:nvSpPr>
          <p:cNvPr id="7" name="Овал 6"/>
          <p:cNvSpPr/>
          <p:nvPr/>
        </p:nvSpPr>
        <p:spPr>
          <a:xfrm>
            <a:off x="5556770" y="91806"/>
            <a:ext cx="742439" cy="742439"/>
          </a:xfrm>
          <a:prstGeom prst="ellipse">
            <a:avLst/>
          </a:prstGeom>
          <a:ln>
            <a:solidFill>
              <a:srgbClr val="165619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1EE33CD-67B2-46A3-828A-994A57888524}"/>
              </a:ext>
            </a:extLst>
          </p:cNvPr>
          <p:cNvSpPr/>
          <p:nvPr/>
        </p:nvSpPr>
        <p:spPr>
          <a:xfrm>
            <a:off x="7902880" y="1299116"/>
            <a:ext cx="3934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i="1" dirty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ПОСТАНОВЛЕНИЕ ПРАВИТЕЛЬСТВА РОССИЙСКОЙ ФЕДЕРАЦИИ ОТ 23 ФЕВРАЛЯ 2019 ГОДА № 191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608D201-7D07-4FF1-B00F-A5609A87DDA4}"/>
              </a:ext>
            </a:extLst>
          </p:cNvPr>
          <p:cNvSpPr/>
          <p:nvPr/>
        </p:nvSpPr>
        <p:spPr>
          <a:xfrm>
            <a:off x="452286" y="1785571"/>
            <a:ext cx="11506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КППК – программа деятельности организации, направленная на повышение конкурентоспособности, увеличение объемов производства и экспорта продукции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6F8FE27-3A6D-4C64-AC55-B422957D7D39}"/>
              </a:ext>
            </a:extLst>
          </p:cNvPr>
          <p:cNvSpPr/>
          <p:nvPr/>
        </p:nvSpPr>
        <p:spPr>
          <a:xfrm>
            <a:off x="3638290" y="4098115"/>
            <a:ext cx="85537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PF Square Sans Pro Medium" panose="02000500000000020004" pitchFamily="2" charset="0"/>
              </a:rPr>
              <a:t>Максимальный объём одного кредита </a:t>
            </a:r>
          </a:p>
          <a:p>
            <a:r>
              <a:rPr lang="ru-RU" dirty="0" smtClean="0">
                <a:latin typeface="PF Square Sans Pro Medium" panose="02000500000000020004" pitchFamily="2" charset="0"/>
              </a:rPr>
              <a:t>       до </a:t>
            </a:r>
            <a:r>
              <a:rPr lang="ru-RU" dirty="0">
                <a:latin typeface="PF Square Sans Pro Medium" panose="02000500000000020004" pitchFamily="2" charset="0"/>
              </a:rPr>
              <a:t>60 млрд руб. по инвестиционным кредитам </a:t>
            </a:r>
          </a:p>
          <a:p>
            <a:r>
              <a:rPr lang="ru-RU" dirty="0">
                <a:latin typeface="PF Square Sans Pro Medium" panose="02000500000000020004" pitchFamily="2" charset="0"/>
              </a:rPr>
              <a:t>       </a:t>
            </a:r>
            <a:r>
              <a:rPr lang="ru-RU" dirty="0" smtClean="0">
                <a:latin typeface="PF Square Sans Pro Medium" panose="02000500000000020004" pitchFamily="2" charset="0"/>
              </a:rPr>
              <a:t>до </a:t>
            </a:r>
            <a:r>
              <a:rPr lang="ru-RU" dirty="0">
                <a:latin typeface="PF Square Sans Pro Medium" panose="02000500000000020004" pitchFamily="2" charset="0"/>
              </a:rPr>
              <a:t>30 млрд руб. по прочим кредитам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DA9593F-27C1-4F7D-8710-7FB734416768}"/>
              </a:ext>
            </a:extLst>
          </p:cNvPr>
          <p:cNvSpPr/>
          <p:nvPr/>
        </p:nvSpPr>
        <p:spPr>
          <a:xfrm>
            <a:off x="452286" y="2634291"/>
            <a:ext cx="2925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PF Square Sans Pro Medium" panose="02000500000000020004" pitchFamily="2" charset="0"/>
              </a:rPr>
              <a:t>Субсидируется до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5E0B365-13EE-4605-857D-CC2064FE662B}"/>
              </a:ext>
            </a:extLst>
          </p:cNvPr>
          <p:cNvSpPr/>
          <p:nvPr/>
        </p:nvSpPr>
        <p:spPr>
          <a:xfrm>
            <a:off x="3674315" y="5072390"/>
            <a:ext cx="837480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PF Square Sans Pro Medium" panose="02000500000000020004" pitchFamily="2" charset="0"/>
              </a:rPr>
              <a:t>Лимиты использования субсидии </a:t>
            </a:r>
          </a:p>
          <a:p>
            <a:r>
              <a:rPr lang="ru-RU" sz="2400" b="1" dirty="0">
                <a:latin typeface="PF Square Sans Pro Medium" panose="02000500000000020004" pitchFamily="2" charset="0"/>
              </a:rPr>
              <a:t>по кредитным продуктам: </a:t>
            </a:r>
          </a:p>
          <a:p>
            <a:r>
              <a:rPr lang="ru-RU" dirty="0"/>
              <a:t>       </a:t>
            </a:r>
            <a:r>
              <a:rPr lang="ru-RU" dirty="0">
                <a:latin typeface="PF Square Sans Pro Medium" panose="02000500000000020004" pitchFamily="2" charset="0"/>
              </a:rPr>
              <a:t>инвестиционные за рубежом – 10 </a:t>
            </a:r>
            <a:r>
              <a:rPr lang="ru-RU" dirty="0" smtClean="0">
                <a:latin typeface="PF Square Sans Pro Medium" panose="02000500000000020004" pitchFamily="2" charset="0"/>
              </a:rPr>
              <a:t>% </a:t>
            </a:r>
            <a:r>
              <a:rPr lang="ru-RU" dirty="0">
                <a:latin typeface="PF Square Sans Pro Medium" panose="02000500000000020004" pitchFamily="2" charset="0"/>
              </a:rPr>
              <a:t>от общего объема субсидии </a:t>
            </a:r>
          </a:p>
          <a:p>
            <a:r>
              <a:rPr lang="ru-RU" dirty="0">
                <a:latin typeface="PF Square Sans Pro Medium" panose="02000500000000020004" pitchFamily="2" charset="0"/>
              </a:rPr>
              <a:t>    </a:t>
            </a:r>
            <a:r>
              <a:rPr lang="ru-RU" dirty="0" smtClean="0">
                <a:latin typeface="PF Square Sans Pro Medium" panose="02000500000000020004" pitchFamily="2" charset="0"/>
              </a:rPr>
              <a:t>  </a:t>
            </a:r>
            <a:r>
              <a:rPr lang="ru-RU" dirty="0">
                <a:latin typeface="PF Square Sans Pro Medium" panose="02000500000000020004" pitchFamily="2" charset="0"/>
              </a:rPr>
              <a:t>инвестиционные в РФ – 32,5  % от общего объема субсидии </a:t>
            </a:r>
          </a:p>
          <a:p>
            <a:r>
              <a:rPr lang="ru-RU" dirty="0">
                <a:latin typeface="PF Square Sans Pro Medium" panose="02000500000000020004" pitchFamily="2" charset="0"/>
              </a:rPr>
              <a:t>     </a:t>
            </a:r>
            <a:r>
              <a:rPr lang="ru-RU" dirty="0" smtClean="0">
                <a:latin typeface="PF Square Sans Pro Medium" panose="02000500000000020004" pitchFamily="2" charset="0"/>
              </a:rPr>
              <a:t> </a:t>
            </a:r>
            <a:r>
              <a:rPr lang="ru-RU" dirty="0">
                <a:latin typeface="PF Square Sans Pro Medium" panose="02000500000000020004" pitchFamily="2" charset="0"/>
              </a:rPr>
              <a:t>прочие – 57,5  % от общего объема субсидии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14E552C-DF67-4FC8-97DC-859ACA8335DA}"/>
              </a:ext>
            </a:extLst>
          </p:cNvPr>
          <p:cNvSpPr/>
          <p:nvPr/>
        </p:nvSpPr>
        <p:spPr>
          <a:xfrm>
            <a:off x="347443" y="3207435"/>
            <a:ext cx="31352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>
                <a:solidFill>
                  <a:srgbClr val="B88A52"/>
                </a:solidFill>
                <a:latin typeface="PF Square Sans Pro Medium" panose="02000500000000020004" pitchFamily="2" charset="0"/>
              </a:rPr>
              <a:t>4,5%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AA2D13B-01FB-484F-8CDF-C3576C142807}"/>
              </a:ext>
            </a:extLst>
          </p:cNvPr>
          <p:cNvSpPr/>
          <p:nvPr/>
        </p:nvSpPr>
        <p:spPr>
          <a:xfrm>
            <a:off x="539683" y="4931347"/>
            <a:ext cx="2750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PF Square Sans Pro Medium" panose="02000500000000020004" pitchFamily="2" charset="0"/>
              </a:rPr>
              <a:t>годовых от коммерческой ставки банка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452286" y="898583"/>
            <a:ext cx="105784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800" b="1" dirty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КОРПОРАТИВНЫЕ ПРОГРАММЫ ПОВЫШЕНИЯ КОНКУРЕНТОСПОСОБНОСТИ</a:t>
            </a:r>
            <a:r>
              <a:rPr lang="en-US" sz="2800" b="1" dirty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(</a:t>
            </a:r>
            <a:r>
              <a:rPr lang="ru-RU" sz="2800" b="1" dirty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КППК)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endParaRPr lang="ru-RU" sz="2800" b="1" dirty="0">
              <a:solidFill>
                <a:srgbClr val="B88A52"/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F8FE27-3A6D-4C64-AC55-B422957D7D39}"/>
              </a:ext>
            </a:extLst>
          </p:cNvPr>
          <p:cNvSpPr/>
          <p:nvPr/>
        </p:nvSpPr>
        <p:spPr>
          <a:xfrm>
            <a:off x="3638290" y="2440900"/>
            <a:ext cx="84108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PF Square Sans Pro Medium" panose="02000500000000020004" pitchFamily="2" charset="0"/>
              </a:rPr>
              <a:t>Виды финансирования</a:t>
            </a:r>
          </a:p>
          <a:p>
            <a:r>
              <a:rPr lang="ru-RU" sz="2400" b="1" dirty="0" smtClean="0">
                <a:latin typeface="PF Square Sans Pro Medium" panose="02000500000000020004" pitchFamily="2" charset="0"/>
              </a:rPr>
              <a:t>Инвестиционное – </a:t>
            </a:r>
            <a:r>
              <a:rPr lang="ru-RU" sz="2000" dirty="0" smtClean="0">
                <a:latin typeface="PF Square Sans Pro Medium" panose="02000500000000020004" pitchFamily="2" charset="0"/>
              </a:rPr>
              <a:t>создание нового производства в РФ или за </a:t>
            </a:r>
          </a:p>
          <a:p>
            <a:r>
              <a:rPr lang="ru-RU" sz="2000" dirty="0">
                <a:latin typeface="PF Square Sans Pro Medium" panose="02000500000000020004" pitchFamily="2" charset="0"/>
              </a:rPr>
              <a:t> </a:t>
            </a:r>
            <a:r>
              <a:rPr lang="ru-RU" sz="2000" dirty="0" smtClean="0">
                <a:latin typeface="PF Square Sans Pro Medium" panose="02000500000000020004" pitchFamily="2" charset="0"/>
              </a:rPr>
              <a:t>                                   рубежом</a:t>
            </a:r>
          </a:p>
          <a:p>
            <a:r>
              <a:rPr lang="ru-RU" sz="2400" b="1" dirty="0" smtClean="0">
                <a:latin typeface="PF Square Sans Pro Medium" panose="02000500000000020004" pitchFamily="2" charset="0"/>
              </a:rPr>
              <a:t>Иное –                   </a:t>
            </a:r>
            <a:r>
              <a:rPr lang="ru-RU" sz="2000" dirty="0" smtClean="0">
                <a:latin typeface="PF Square Sans Pro Medium" panose="02000500000000020004" pitchFamily="2" charset="0"/>
              </a:rPr>
              <a:t>кредитование экспортных поставок, аккредитив, </a:t>
            </a:r>
          </a:p>
          <a:p>
            <a:r>
              <a:rPr lang="ru-RU" sz="2000" dirty="0">
                <a:latin typeface="PF Square Sans Pro Medium" panose="02000500000000020004" pitchFamily="2" charset="0"/>
              </a:rPr>
              <a:t>  </a:t>
            </a:r>
            <a:r>
              <a:rPr lang="ru-RU" sz="2000" dirty="0" smtClean="0">
                <a:latin typeface="PF Square Sans Pro Medium" panose="02000500000000020004" pitchFamily="2" charset="0"/>
              </a:rPr>
              <a:t>                                  факторинг</a:t>
            </a:r>
            <a:endParaRPr lang="ru-RU" sz="2000" dirty="0">
              <a:latin typeface="PF Square Sans Pro Mediu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6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444545" y="631738"/>
            <a:ext cx="10578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800" b="1" dirty="0" smtClean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КОРПОРАТИВНАЯ ПРОГРАММА </a:t>
            </a:r>
            <a:r>
              <a:rPr lang="ru-RU" sz="2800" b="1" dirty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ПОВЫШЕНИЯ КОНКУРЕНТОСПОСОБНОСТИ</a:t>
            </a:r>
            <a:r>
              <a:rPr lang="en-US" sz="2800" b="1" dirty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(</a:t>
            </a:r>
            <a:r>
              <a:rPr lang="ru-RU" sz="2800" b="1" dirty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КППК) 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539683" y="211692"/>
            <a:ext cx="3515550" cy="5582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165619"/>
                </a:solidFill>
                <a:latin typeface="PF Square Sans Pro Medium" panose="02000500000000020004" pitchFamily="2" charset="0"/>
              </a:rPr>
              <a:t>Меры поддержки</a:t>
            </a:r>
            <a:endParaRPr lang="ru-RU" sz="2800" dirty="0">
              <a:solidFill>
                <a:srgbClr val="165619"/>
              </a:solidFill>
              <a:latin typeface="PF Square Sans Pro Medium" panose="02000500000000020004" pitchFamily="2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6038213" y="141418"/>
            <a:ext cx="5719974" cy="593951"/>
            <a:chOff x="452627" y="275551"/>
            <a:chExt cx="5719974" cy="59395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  <a:gradFill rotWithShape="0">
              <a:gsLst>
                <a:gs pos="98000">
                  <a:schemeClr val="accent6">
                    <a:lumMod val="60000"/>
                    <a:lumOff val="40000"/>
                  </a:schemeClr>
                </a:gs>
                <a:gs pos="0">
                  <a:schemeClr val="accent6">
                    <a:lumMod val="20000"/>
                    <a:lumOff val="80000"/>
                  </a:schemeClr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Box 9"/>
            <p:cNvSpPr txBox="1"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1449" tIns="81280" rIns="81280" bIns="8128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0" i="1" kern="1200" dirty="0" smtClean="0">
                  <a:solidFill>
                    <a:schemeClr val="tx1"/>
                  </a:solidFill>
                  <a:latin typeface="PF Square Sans Pro" panose="02000506040000020004" pitchFamily="2" charset="0"/>
                </a:rPr>
                <a:t>Промышленный экспорт</a:t>
              </a:r>
              <a:endParaRPr lang="ru-RU" sz="3200" b="0" i="1" kern="1200" dirty="0">
                <a:solidFill>
                  <a:schemeClr val="tx1"/>
                </a:solidFill>
                <a:latin typeface="PF Square Sans Pro" panose="02000506040000020004" pitchFamily="2" charset="0"/>
              </a:endParaRPr>
            </a:p>
          </p:txBody>
        </p:sp>
      </p:grpSp>
      <p:sp>
        <p:nvSpPr>
          <p:cNvPr id="11" name="Овал 10"/>
          <p:cNvSpPr/>
          <p:nvPr/>
        </p:nvSpPr>
        <p:spPr>
          <a:xfrm>
            <a:off x="5429308" y="71034"/>
            <a:ext cx="742439" cy="742439"/>
          </a:xfrm>
          <a:prstGeom prst="ellipse">
            <a:avLst/>
          </a:prstGeom>
          <a:ln>
            <a:solidFill>
              <a:srgbClr val="165619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870443" y="2619629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Срок реализации</a:t>
            </a:r>
            <a:endParaRPr lang="ru-RU" sz="2000" b="1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870443" y="2217526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Наименование организации</a:t>
            </a:r>
            <a:endParaRPr lang="ru-RU" sz="20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870443" y="3375429"/>
            <a:ext cx="5749432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Вид финансирования в разбивке по годам</a:t>
            </a:r>
            <a:endParaRPr lang="ru-RU" sz="2000" b="1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870443" y="3000326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Цель реализации</a:t>
            </a:r>
            <a:endParaRPr lang="ru-RU" sz="20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870443" y="4299609"/>
            <a:ext cx="5082484" cy="96398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Перечень торговых и иных организаций, реализующих продукцию, включенную в КППК</a:t>
            </a:r>
            <a:endParaRPr lang="ru-RU" sz="20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870443" y="3706565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Основные текущие финансовые показатели</a:t>
            </a:r>
            <a:endParaRPr lang="ru-RU" sz="20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870443" y="5545397"/>
            <a:ext cx="5082484" cy="6591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Перечень мероприятий на срок реализации КППК</a:t>
            </a:r>
            <a:endParaRPr lang="ru-RU" sz="2000" b="1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870443" y="5187368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Перечень внешних рынков</a:t>
            </a:r>
            <a:endParaRPr lang="ru-RU" sz="20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870443" y="6204543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Значения показателей результативности</a:t>
            </a:r>
            <a:endParaRPr lang="ru-RU" sz="20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5" name="Подзаголовок 2"/>
          <p:cNvSpPr txBox="1">
            <a:spLocks/>
          </p:cNvSpPr>
          <p:nvPr/>
        </p:nvSpPr>
        <p:spPr>
          <a:xfrm>
            <a:off x="870443" y="1815423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cap="none" dirty="0" smtClean="0">
                <a:solidFill>
                  <a:schemeClr val="tx1"/>
                </a:solidFill>
                <a:latin typeface="PF Square Sans Pro Medium" panose="02000500000000020004" pitchFamily="2" charset="0"/>
              </a:rPr>
              <a:t>ОСНОВНЫЕ РАЗДЕЛЫ КППК</a:t>
            </a:r>
            <a:endParaRPr lang="ru-RU" sz="2000" cap="none" dirty="0">
              <a:solidFill>
                <a:schemeClr val="tx1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6" name="Подзаголовок 2"/>
          <p:cNvSpPr txBox="1">
            <a:spLocks/>
          </p:cNvSpPr>
          <p:nvPr/>
        </p:nvSpPr>
        <p:spPr>
          <a:xfrm>
            <a:off x="7195043" y="1725179"/>
            <a:ext cx="4714875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cap="none" dirty="0" smtClean="0">
                <a:solidFill>
                  <a:schemeClr val="tx1"/>
                </a:solidFill>
                <a:latin typeface="PF Square Sans Pro Medium" panose="02000500000000020004" pitchFamily="2" charset="0"/>
              </a:rPr>
              <a:t>ТРЕБОВАНИЯ К ОРГАНИЗАЦИИ</a:t>
            </a:r>
            <a:endParaRPr lang="ru-RU" sz="2000" cap="none" dirty="0">
              <a:solidFill>
                <a:schemeClr val="tx1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7195043" y="2148633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Подтверждение факта производства </a:t>
            </a:r>
          </a:p>
          <a:p>
            <a:r>
              <a:rPr lang="ru-RU" sz="1800" cap="none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</a:t>
            </a: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   </a:t>
            </a:r>
            <a:r>
              <a:rPr lang="ru-RU" sz="1800" i="1" cap="none" dirty="0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(</a:t>
            </a:r>
            <a:r>
              <a:rPr lang="ru-RU" sz="1800" i="1" cap="none" dirty="0" err="1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ППРФ</a:t>
            </a:r>
            <a:r>
              <a:rPr lang="ru-RU" sz="1800" i="1" cap="none" dirty="0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 719, лицензия, </a:t>
            </a:r>
            <a:r>
              <a:rPr lang="ru-RU" sz="1800" i="1" cap="none" dirty="0" err="1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СПИК</a:t>
            </a:r>
            <a:r>
              <a:rPr lang="ru-RU" sz="1800" i="1" cap="none" dirty="0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, экспорт для </a:t>
            </a:r>
          </a:p>
          <a:p>
            <a:r>
              <a:rPr lang="ru-RU" sz="1800" i="1" cap="none" dirty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 </a:t>
            </a:r>
            <a:r>
              <a:rPr lang="ru-RU" sz="1800" i="1" cap="none" dirty="0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     российского производства за рубежом)</a:t>
            </a:r>
          </a:p>
          <a:p>
            <a:endParaRPr lang="ru-RU" sz="18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7195043" y="3120585"/>
            <a:ext cx="5082484" cy="8332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Отсутствие просрочек и задолженностей</a:t>
            </a:r>
          </a:p>
          <a:p>
            <a:r>
              <a:rPr lang="ru-RU" sz="1800" i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    </a:t>
            </a:r>
            <a:r>
              <a:rPr lang="ru-RU" sz="1800" i="1" cap="none" dirty="0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Не ранее чем за 30 дней до подачи заявки </a:t>
            </a:r>
            <a:endParaRPr lang="ru-RU" sz="1800" i="1" cap="none" dirty="0">
              <a:solidFill>
                <a:schemeClr val="bg2">
                  <a:lumMod val="50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9" name="Подзаголовок 2"/>
          <p:cNvSpPr txBox="1">
            <a:spLocks/>
          </p:cNvSpPr>
          <p:nvPr/>
        </p:nvSpPr>
        <p:spPr>
          <a:xfrm>
            <a:off x="7195043" y="3816672"/>
            <a:ext cx="5082484" cy="7637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Не является иностранным юридическим лицом или «офшорной» компанией</a:t>
            </a:r>
            <a:endParaRPr lang="ru-RU" sz="1800" b="1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30" name="Подзаголовок 2"/>
          <p:cNvSpPr txBox="1">
            <a:spLocks/>
          </p:cNvSpPr>
          <p:nvPr/>
        </p:nvSpPr>
        <p:spPr>
          <a:xfrm>
            <a:off x="7195043" y="4520805"/>
            <a:ext cx="5082484" cy="7637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В течение 3 последних лет не находилась в процессе ликвидации или банкротства</a:t>
            </a:r>
            <a:endParaRPr lang="ru-RU" sz="1800" b="1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31" name="Подзаголовок 2"/>
          <p:cNvSpPr txBox="1">
            <a:spLocks/>
          </p:cNvSpPr>
          <p:nvPr/>
        </p:nvSpPr>
        <p:spPr>
          <a:xfrm>
            <a:off x="7477125" y="5208236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cap="none" dirty="0" smtClean="0">
                <a:solidFill>
                  <a:schemeClr val="tx1"/>
                </a:solidFill>
                <a:latin typeface="PF Square Sans Pro Medium" panose="02000500000000020004" pitchFamily="2" charset="0"/>
              </a:rPr>
              <a:t>ТРЕБОВАНИЯ К ПРОДУКЦИИ</a:t>
            </a:r>
            <a:endParaRPr lang="ru-RU" sz="1800" cap="none" dirty="0">
              <a:solidFill>
                <a:schemeClr val="tx1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7195043" y="5541446"/>
            <a:ext cx="5082484" cy="131655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b="1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Перечень продукции для целей реализации господдержки организаций, реализующих КППК (Приказ МПТ РФ от 29.03.2019 №1021</a:t>
            </a:r>
            <a:endParaRPr lang="ru-RU" sz="1800" b="1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038213" y="303343"/>
            <a:ext cx="5719974" cy="593951"/>
            <a:chOff x="452627" y="275551"/>
            <a:chExt cx="5719974" cy="59395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  <a:gradFill rotWithShape="0">
              <a:gsLst>
                <a:gs pos="98000">
                  <a:schemeClr val="accent6">
                    <a:lumMod val="60000"/>
                    <a:lumOff val="40000"/>
                  </a:schemeClr>
                </a:gs>
                <a:gs pos="0">
                  <a:schemeClr val="accent6">
                    <a:lumMod val="20000"/>
                    <a:lumOff val="80000"/>
                  </a:schemeClr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Box 9"/>
            <p:cNvSpPr txBox="1"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1449" tIns="81280" rIns="81280" bIns="8128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0" i="1" kern="1200" dirty="0" smtClean="0">
                  <a:solidFill>
                    <a:schemeClr val="tx1"/>
                  </a:solidFill>
                  <a:latin typeface="PF Square Sans Pro" panose="02000506040000020004" pitchFamily="2" charset="0"/>
                </a:rPr>
                <a:t>Промышленный экспорт</a:t>
              </a:r>
              <a:endParaRPr lang="ru-RU" sz="3200" b="0" i="1" kern="1200" dirty="0">
                <a:solidFill>
                  <a:schemeClr val="tx1"/>
                </a:solidFill>
                <a:latin typeface="PF Square Sans Pro" panose="02000506040000020004" pitchFamily="2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547536" y="1045782"/>
            <a:ext cx="105784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800" b="1" dirty="0" smtClean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КОМПЕНСАЦИЯ ЧАСТИ ЗАТРАТ НА ТРАНСПОРТИРОВКУ ПРОДУКЦИИ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1EE33CD-67B2-46A3-828A-994A57888524}"/>
              </a:ext>
            </a:extLst>
          </p:cNvPr>
          <p:cNvSpPr/>
          <p:nvPr/>
        </p:nvSpPr>
        <p:spPr>
          <a:xfrm>
            <a:off x="7947749" y="1522835"/>
            <a:ext cx="3934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i="1" dirty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ПОСТАНОВЛЕНИЕ ПРАВИТЕЛЬСТВА РОССИЙСКОЙ ФЕДЕРАЦИИ ОТ </a:t>
            </a:r>
            <a:r>
              <a:rPr lang="ru-RU" sz="1400" b="1" i="1" dirty="0" smtClean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26 АПРЕЛЯ 2017 </a:t>
            </a:r>
            <a:r>
              <a:rPr lang="ru-RU" sz="1400" b="1" i="1" dirty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ГОДА № </a:t>
            </a:r>
            <a:r>
              <a:rPr lang="ru-RU" sz="1400" b="1" i="1" dirty="0" smtClean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496</a:t>
            </a:r>
            <a:endParaRPr lang="ru-RU" sz="1400" b="1" i="1" dirty="0">
              <a:solidFill>
                <a:schemeClr val="bg2">
                  <a:lumMod val="50000"/>
                </a:schemeClr>
              </a:solidFill>
              <a:latin typeface="PF Square Sans Pro Thin" panose="02000506040000020004" pitchFamily="2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644458" y="373617"/>
            <a:ext cx="3515550" cy="5582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165619"/>
                </a:solidFill>
                <a:latin typeface="PF Square Sans Pro Medium" panose="02000500000000020004" pitchFamily="2" charset="0"/>
              </a:rPr>
              <a:t>Меры поддержки</a:t>
            </a:r>
            <a:endParaRPr lang="ru-RU" sz="2800" dirty="0">
              <a:solidFill>
                <a:srgbClr val="165619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34083" y="232959"/>
            <a:ext cx="742439" cy="742439"/>
          </a:xfrm>
          <a:prstGeom prst="ellipse">
            <a:avLst/>
          </a:prstGeom>
          <a:ln>
            <a:solidFill>
              <a:srgbClr val="165619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608D201-7D07-4FF1-B00F-A5609A87DDA4}"/>
              </a:ext>
            </a:extLst>
          </p:cNvPr>
          <p:cNvSpPr/>
          <p:nvPr/>
        </p:nvSpPr>
        <p:spPr>
          <a:xfrm>
            <a:off x="547536" y="1974281"/>
            <a:ext cx="11506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PF Square Sans Pro Medium" panose="02000500000000020004" pitchFamily="2" charset="0"/>
              </a:rPr>
              <a:t>АО «РОССИЙСКИЙ ЭКСПОРТНЫЙ ЦЕНТР» – агент Правительства РФ по вопросу о предоставлении субсидий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451599" y="2733243"/>
            <a:ext cx="4714875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cap="none" dirty="0" smtClean="0">
                <a:solidFill>
                  <a:schemeClr val="tx1"/>
                </a:solidFill>
                <a:latin typeface="PF Square Sans Pro Medium" panose="02000500000000020004" pitchFamily="2" charset="0"/>
              </a:rPr>
              <a:t>ТРЕБОВАНИЯ К ОРГАНИЗАЦИИ</a:t>
            </a:r>
            <a:endParaRPr lang="ru-RU" sz="2000" cap="none" dirty="0">
              <a:solidFill>
                <a:schemeClr val="tx1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460653" y="3092755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Юрисдикция РФ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8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451599" y="3478570"/>
            <a:ext cx="5082484" cy="3799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Отсутствие просрочек и задолженностей</a:t>
            </a:r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451599" y="3836553"/>
            <a:ext cx="5082484" cy="7637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cap="none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Н</a:t>
            </a: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е находилась в процессе ликвидации или банкротства в </a:t>
            </a:r>
            <a:r>
              <a:rPr lang="ru-RU" sz="1800" cap="none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течение 3 последних лет </a:t>
            </a:r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6300986" y="2761783"/>
            <a:ext cx="5082484" cy="3332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cap="none" dirty="0" smtClean="0">
                <a:solidFill>
                  <a:schemeClr val="tx1"/>
                </a:solidFill>
                <a:latin typeface="PF Square Sans Pro Medium" panose="02000500000000020004" pitchFamily="2" charset="0"/>
              </a:rPr>
              <a:t>ТРЕБОВАНИЯ К ПРОДУКЦИИ</a:t>
            </a:r>
            <a:endParaRPr lang="ru-RU" sz="1800" cap="none" dirty="0">
              <a:solidFill>
                <a:schemeClr val="tx1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460653" y="4422302"/>
            <a:ext cx="5082484" cy="7637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Не получала средства </a:t>
            </a:r>
            <a:r>
              <a:rPr lang="ru-RU" sz="1800" cap="none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ФБ</a:t>
            </a: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на возмещение одних и тех же затрат на цели, указанные в </a:t>
            </a:r>
            <a:r>
              <a:rPr lang="ru-RU" sz="1800" cap="none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ППРФ</a:t>
            </a: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№496 </a:t>
            </a:r>
            <a:endParaRPr lang="ru-RU" sz="18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5" name="Подзаголовок 2"/>
          <p:cNvSpPr txBox="1">
            <a:spLocks/>
          </p:cNvSpPr>
          <p:nvPr/>
        </p:nvSpPr>
        <p:spPr>
          <a:xfrm>
            <a:off x="451599" y="5240735"/>
            <a:ext cx="5082484" cy="7637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Понесла затраты по контрактам на поставку продукции</a:t>
            </a:r>
            <a:endParaRPr lang="ru-RU" sz="1800" cap="none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451599" y="5826484"/>
            <a:ext cx="5082484" cy="7249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Виды транспорта: автомобильный (не ниже 3 класса </a:t>
            </a:r>
            <a:r>
              <a:rPr lang="ru-RU" sz="1800" cap="none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экологичности</a:t>
            </a:r>
            <a:r>
              <a:rPr lang="ru-RU" sz="1800" cap="none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),  ж/д, водный, своим ходом, комбинированная транспортировка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00986" y="310931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Код </a:t>
            </a:r>
            <a:r>
              <a:rPr lang="ru-RU" b="0" i="0" dirty="0" err="1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ТН</a:t>
            </a:r>
            <a:r>
              <a:rPr lang="ru-RU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 </a:t>
            </a:r>
            <a:r>
              <a:rPr lang="ru-RU" b="0" i="0" dirty="0" err="1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ВЭД</a:t>
            </a:r>
            <a:r>
              <a:rPr lang="ru-RU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 продукции включен в перечень высокотехнологичной продукции 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  </a:t>
            </a:r>
            <a:r>
              <a:rPr lang="ru-RU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(приказ МПТ РФ от 23 июня 2017 г. № 1993, </a:t>
            </a:r>
          </a:p>
          <a:p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</a:rPr>
              <a:t>    </a:t>
            </a:r>
            <a:r>
              <a:rPr lang="ru-RU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приложение № 2)</a:t>
            </a:r>
            <a:endParaRPr lang="ru-RU" dirty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76522" y="46261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Подробная информация на сайте АО «Российский экспортный центр» </a:t>
            </a:r>
            <a:r>
              <a:rPr lang="en-US" b="0" i="0" dirty="0" err="1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  <a:hlinkClick r:id="rId2"/>
              </a:rPr>
              <a:t>WWW.EXPORTCENTER.RU</a:t>
            </a:r>
            <a:endParaRPr lang="ru-RU" b="0" i="0" dirty="0" smtClean="0">
              <a:solidFill>
                <a:schemeClr val="bg2">
                  <a:lumMod val="25000"/>
                </a:schemeClr>
              </a:solidFill>
              <a:effectLst/>
              <a:latin typeface="PF Square Sans Pro Mediu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2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038213" y="303343"/>
            <a:ext cx="5719974" cy="593951"/>
            <a:chOff x="452627" y="275551"/>
            <a:chExt cx="5719974" cy="59395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  <a:gradFill rotWithShape="0">
              <a:gsLst>
                <a:gs pos="98000">
                  <a:schemeClr val="accent6">
                    <a:lumMod val="60000"/>
                    <a:lumOff val="40000"/>
                  </a:schemeClr>
                </a:gs>
                <a:gs pos="0">
                  <a:schemeClr val="accent6">
                    <a:lumMod val="20000"/>
                    <a:lumOff val="80000"/>
                  </a:schemeClr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Box 9"/>
            <p:cNvSpPr txBox="1"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1449" tIns="81280" rIns="81280" bIns="8128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0" i="1" kern="1200" dirty="0" smtClean="0">
                  <a:solidFill>
                    <a:schemeClr val="tx1"/>
                  </a:solidFill>
                  <a:latin typeface="PF Square Sans Pro" panose="02000506040000020004" pitchFamily="2" charset="0"/>
                </a:rPr>
                <a:t>Промышленный экспорт</a:t>
              </a:r>
              <a:endParaRPr lang="ru-RU" sz="3200" b="0" i="1" kern="1200" dirty="0">
                <a:solidFill>
                  <a:schemeClr val="tx1"/>
                </a:solidFill>
                <a:latin typeface="PF Square Sans Pro" panose="02000506040000020004" pitchFamily="2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547536" y="1038036"/>
            <a:ext cx="58717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800" b="1" dirty="0" smtClean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КОМПЕНСАЦИЯ ЧАСТИ ЗАТРАТ НА РЕГИСТРАЦИЮ НА ВНЕШНИХ РЫНКАХ ОБЪЕКТОВ ИНТЕЛЛЕКТУАЛЬНОЙ СОБСТВЕННОСТИ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1EE33CD-67B2-46A3-828A-994A57888524}"/>
              </a:ext>
            </a:extLst>
          </p:cNvPr>
          <p:cNvSpPr/>
          <p:nvPr/>
        </p:nvSpPr>
        <p:spPr>
          <a:xfrm>
            <a:off x="606679" y="3257788"/>
            <a:ext cx="39342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ПОСТАНОВЛЕНИЕ ПРАВИТЕЛЬСТВА РОССИЙСКОЙ ФЕДЕРАЦИИ ОТ </a:t>
            </a:r>
            <a:r>
              <a:rPr lang="ru-RU" sz="1400" b="1" i="1" dirty="0" smtClean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15 ДЕКАБРЯ 2016 №1368 </a:t>
            </a:r>
          </a:p>
          <a:p>
            <a:r>
              <a:rPr lang="ru-RU" sz="1400" b="1" i="1" dirty="0" smtClean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(В РЕД. ОТ 02.12.2017 №1459 </a:t>
            </a:r>
            <a:endParaRPr lang="ru-RU" sz="1400" b="1" i="1" dirty="0">
              <a:solidFill>
                <a:schemeClr val="bg2">
                  <a:lumMod val="50000"/>
                </a:schemeClr>
              </a:solidFill>
              <a:latin typeface="PF Square Sans Pro Thin" panose="02000506040000020004" pitchFamily="2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644458" y="373617"/>
            <a:ext cx="3515550" cy="5582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165619"/>
                </a:solidFill>
                <a:latin typeface="PF Square Sans Pro Medium" panose="02000500000000020004" pitchFamily="2" charset="0"/>
              </a:rPr>
              <a:t>Меры поддержки</a:t>
            </a:r>
            <a:endParaRPr lang="ru-RU" sz="2800" dirty="0">
              <a:solidFill>
                <a:srgbClr val="165619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34083" y="232959"/>
            <a:ext cx="742439" cy="742439"/>
          </a:xfrm>
          <a:prstGeom prst="ellipse">
            <a:avLst/>
          </a:prstGeom>
          <a:ln>
            <a:solidFill>
              <a:srgbClr val="165619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608D201-7D07-4FF1-B00F-A5609A87DDA4}"/>
              </a:ext>
            </a:extLst>
          </p:cNvPr>
          <p:cNvSpPr/>
          <p:nvPr/>
        </p:nvSpPr>
        <p:spPr>
          <a:xfrm>
            <a:off x="6419272" y="3996452"/>
            <a:ext cx="52427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PF Square Sans Pro Medium" panose="02000500000000020004" pitchFamily="2" charset="0"/>
              </a:rPr>
              <a:t>АО «РОССИЙСКИЙ ЭКСПОРТНЫЙ ЦЕНТР» – агент Правительства РФ по вопросу о предоставлении субсидий</a:t>
            </a:r>
            <a:endParaRPr lang="ru-RU" sz="3200" dirty="0">
              <a:solidFill>
                <a:srgbClr val="FF0000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531708" y="1325101"/>
            <a:ext cx="52720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0" i="0" dirty="0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</a:rPr>
              <a:t>Подробная информация на сайте АО «Российский экспортный центр» </a:t>
            </a:r>
            <a:r>
              <a:rPr lang="en-US" sz="3200" b="0" i="0" dirty="0" err="1" smtClean="0">
                <a:solidFill>
                  <a:schemeClr val="bg2">
                    <a:lumMod val="25000"/>
                  </a:schemeClr>
                </a:solidFill>
                <a:effectLst/>
                <a:latin typeface="PF Square Sans Pro Medium" panose="02000500000000020004" pitchFamily="2" charset="0"/>
                <a:hlinkClick r:id="rId2"/>
              </a:rPr>
              <a:t>WWW.EXPORTCENTER.RU</a:t>
            </a:r>
            <a:endParaRPr lang="ru-RU" sz="3200" b="0" i="0" dirty="0" smtClean="0">
              <a:solidFill>
                <a:schemeClr val="bg2">
                  <a:lumMod val="25000"/>
                </a:schemeClr>
              </a:solidFill>
              <a:effectLst/>
              <a:latin typeface="PF Square Sans Pro Medium" panose="02000500000000020004" pitchFamily="2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606679" y="4171275"/>
            <a:ext cx="57534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800" b="1" dirty="0" smtClean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КОМПЕНСАЦИЯ ЧАСТИ ЗАТРАТ НА СЕРТИФИКАЦИЮ 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F1EE33CD-67B2-46A3-828A-994A57888524}"/>
              </a:ext>
            </a:extLst>
          </p:cNvPr>
          <p:cNvSpPr/>
          <p:nvPr/>
        </p:nvSpPr>
        <p:spPr>
          <a:xfrm>
            <a:off x="644458" y="5125382"/>
            <a:ext cx="39342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ПОСТАНОВЛЕНИЕ ПРАВИТЕЛЬСТВА РОССИЙСКОЙ ФЕДЕРАЦИИ </a:t>
            </a:r>
            <a:r>
              <a:rPr lang="ru-RU" sz="1400" b="1" i="1" dirty="0" smtClean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ОТ 17 ДЕКАБРЯ 2016 Г. N 1388</a:t>
            </a:r>
            <a:endParaRPr lang="ru-RU" sz="1400" b="1" i="1" dirty="0">
              <a:solidFill>
                <a:schemeClr val="bg2">
                  <a:lumMod val="50000"/>
                </a:schemeClr>
              </a:solidFill>
              <a:latin typeface="PF Square Sans Pro Thin" panose="02000506040000020004" pitchFamily="2" charset="0"/>
            </a:endParaRPr>
          </a:p>
          <a:p>
            <a:r>
              <a:rPr lang="ru-RU" sz="1400" b="1" i="1" dirty="0" smtClean="0">
                <a:solidFill>
                  <a:schemeClr val="bg2">
                    <a:lumMod val="50000"/>
                  </a:schemeClr>
                </a:solidFill>
                <a:latin typeface="PF Square Sans Pro Thin" panose="02000506040000020004" pitchFamily="2" charset="0"/>
              </a:rPr>
              <a:t>(В РЕД. ОТ 02.12.2017 №1459 </a:t>
            </a:r>
            <a:endParaRPr lang="ru-RU" sz="1400" b="1" i="1" dirty="0">
              <a:solidFill>
                <a:schemeClr val="bg2">
                  <a:lumMod val="50000"/>
                </a:schemeClr>
              </a:solidFill>
              <a:latin typeface="PF Square Sans Pro Thin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47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6038213" y="303343"/>
            <a:ext cx="5719974" cy="593951"/>
            <a:chOff x="452627" y="275551"/>
            <a:chExt cx="5719974" cy="593951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  <a:gradFill rotWithShape="0">
              <a:gsLst>
                <a:gs pos="98000">
                  <a:schemeClr val="accent6">
                    <a:lumMod val="60000"/>
                    <a:lumOff val="40000"/>
                  </a:schemeClr>
                </a:gs>
                <a:gs pos="0">
                  <a:schemeClr val="accent6">
                    <a:lumMod val="20000"/>
                    <a:lumOff val="80000"/>
                  </a:schemeClr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TextBox 9"/>
            <p:cNvSpPr txBox="1"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1449" tIns="81280" rIns="81280" bIns="8128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i="1" dirty="0" smtClean="0">
                  <a:solidFill>
                    <a:schemeClr val="tx1"/>
                  </a:solidFill>
                  <a:latin typeface="PF Square Sans Pro" panose="02000506040000020004" pitchFamily="2" charset="0"/>
                </a:rPr>
                <a:t>Экспорт услуг</a:t>
              </a:r>
              <a:endParaRPr lang="ru-RU" sz="3200" b="0" i="1" kern="1200" dirty="0">
                <a:solidFill>
                  <a:schemeClr val="tx1"/>
                </a:solidFill>
                <a:latin typeface="PF Square Sans Pro" panose="02000506040000020004" pitchFamily="2" charset="0"/>
              </a:endParaRPr>
            </a:p>
          </p:txBody>
        </p:sp>
      </p:grpSp>
      <p:sp>
        <p:nvSpPr>
          <p:cNvPr id="14" name="Подзаголовок 2"/>
          <p:cNvSpPr txBox="1">
            <a:spLocks/>
          </p:cNvSpPr>
          <p:nvPr/>
        </p:nvSpPr>
        <p:spPr>
          <a:xfrm>
            <a:off x="644458" y="373617"/>
            <a:ext cx="3515550" cy="5582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165619"/>
                </a:solidFill>
                <a:latin typeface="PF Square Sans Pro Medium" panose="02000500000000020004" pitchFamily="2" charset="0"/>
              </a:rPr>
              <a:t>Меры поддержки</a:t>
            </a:r>
            <a:endParaRPr lang="ru-RU" sz="2800" dirty="0">
              <a:solidFill>
                <a:srgbClr val="165619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534083" y="232959"/>
            <a:ext cx="742439" cy="742439"/>
          </a:xfrm>
          <a:prstGeom prst="ellipse">
            <a:avLst/>
          </a:prstGeom>
          <a:ln>
            <a:solidFill>
              <a:srgbClr val="165619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742912409"/>
              </p:ext>
            </p:extLst>
          </p:nvPr>
        </p:nvGraphicFramePr>
        <p:xfrm>
          <a:off x="533049" y="2156893"/>
          <a:ext cx="106677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Название 1"/>
          <p:cNvSpPr txBox="1">
            <a:spLocks/>
          </p:cNvSpPr>
          <p:nvPr/>
        </p:nvSpPr>
        <p:spPr>
          <a:xfrm>
            <a:off x="533049" y="1161797"/>
            <a:ext cx="11400450" cy="720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>
                <a:latin typeface="PF Square Sans Pro Medium" panose="02000500000000020004" pitchFamily="2" charset="0"/>
              </a:rPr>
              <a:t>Этапы реализации федерального проекта «Экспорт услуг»</a:t>
            </a:r>
            <a:endParaRPr lang="ru-RU" b="1" dirty="0">
              <a:latin typeface="PF Square Sans Pro Medium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9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44458" y="1101912"/>
            <a:ext cx="5223907" cy="717087"/>
          </a:xfrm>
          <a:prstGeom prst="roundRect">
            <a:avLst/>
          </a:prstGeom>
          <a:gradFill>
            <a:gsLst>
              <a:gs pos="0">
                <a:srgbClr val="165619">
                  <a:lumMod val="87000"/>
                </a:srgbClr>
              </a:gs>
              <a:gs pos="11000">
                <a:schemeClr val="accent6">
                  <a:lumMod val="40000"/>
                  <a:lumOff val="60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  <a:t>В рамках определения порядка </a:t>
            </a:r>
            <a:b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</a:br>
            <a: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  <a:t>предоставления субсидий </a:t>
            </a:r>
            <a:b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</a:br>
            <a: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  <a:t>российским экспортерам</a:t>
            </a:r>
            <a:endParaRPr lang="en-JM" sz="1600" b="1" kern="700" spc="300" dirty="0">
              <a:solidFill>
                <a:schemeClr val="tx1"/>
              </a:solidFill>
              <a:latin typeface="PF Square Sans Pro Thin" panose="02000506040000020004" pitchFamily="2" charset="0"/>
              <a:cs typeface="Arial" panose="020B060402020202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38213" y="303343"/>
            <a:ext cx="5719974" cy="593951"/>
            <a:chOff x="452627" y="275551"/>
            <a:chExt cx="5719974" cy="593951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  <a:gradFill rotWithShape="0">
              <a:gsLst>
                <a:gs pos="98000">
                  <a:schemeClr val="accent6">
                    <a:lumMod val="60000"/>
                    <a:lumOff val="40000"/>
                  </a:schemeClr>
                </a:gs>
                <a:gs pos="0">
                  <a:schemeClr val="accent6">
                    <a:lumMod val="20000"/>
                    <a:lumOff val="80000"/>
                  </a:schemeClr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TextBox 10"/>
            <p:cNvSpPr txBox="1"/>
            <p:nvPr/>
          </p:nvSpPr>
          <p:spPr>
            <a:xfrm>
              <a:off x="452627" y="275551"/>
              <a:ext cx="5719974" cy="5939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1449" tIns="81280" rIns="81280" bIns="8128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i="1" dirty="0" smtClean="0">
                  <a:solidFill>
                    <a:schemeClr val="tx1"/>
                  </a:solidFill>
                  <a:latin typeface="PF Square Sans Pro" panose="02000506040000020004" pitchFamily="2" charset="0"/>
                </a:rPr>
                <a:t>Экспорт услуг</a:t>
              </a:r>
              <a:endParaRPr lang="ru-RU" sz="3200" b="0" i="1" kern="1200" dirty="0">
                <a:solidFill>
                  <a:schemeClr val="tx1"/>
                </a:solidFill>
                <a:latin typeface="PF Square Sans Pro" panose="02000506040000020004" pitchFamily="2" charset="0"/>
              </a:endParaRPr>
            </a:p>
          </p:txBody>
        </p:sp>
      </p:grpSp>
      <p:sp>
        <p:nvSpPr>
          <p:cNvPr id="12" name="Подзаголовок 2"/>
          <p:cNvSpPr txBox="1">
            <a:spLocks/>
          </p:cNvSpPr>
          <p:nvPr/>
        </p:nvSpPr>
        <p:spPr>
          <a:xfrm>
            <a:off x="644458" y="373617"/>
            <a:ext cx="3515550" cy="5582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165619"/>
                </a:solidFill>
                <a:latin typeface="PF Square Sans Pro Medium" panose="02000500000000020004" pitchFamily="2" charset="0"/>
              </a:rPr>
              <a:t>Меры поддержки</a:t>
            </a:r>
            <a:endParaRPr lang="ru-RU" sz="2800" dirty="0">
              <a:solidFill>
                <a:srgbClr val="165619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534083" y="232959"/>
            <a:ext cx="742439" cy="742439"/>
          </a:xfrm>
          <a:prstGeom prst="ellipse">
            <a:avLst/>
          </a:prstGeom>
          <a:ln>
            <a:solidFill>
              <a:srgbClr val="165619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B0581A0-5603-4FCD-A21E-F8EEC9919FED}"/>
              </a:ext>
            </a:extLst>
          </p:cNvPr>
          <p:cNvGrpSpPr/>
          <p:nvPr/>
        </p:nvGrpSpPr>
        <p:grpSpPr>
          <a:xfrm>
            <a:off x="652402" y="3097947"/>
            <a:ext cx="5095611" cy="1568375"/>
            <a:chOff x="586708" y="2866568"/>
            <a:chExt cx="3883403" cy="1111257"/>
          </a:xfrm>
        </p:grpSpPr>
        <p:sp>
          <p:nvSpPr>
            <p:cNvPr id="15" name="Rectangle 50">
              <a:extLst>
                <a:ext uri="{FF2B5EF4-FFF2-40B4-BE49-F238E27FC236}">
                  <a16:creationId xmlns:a16="http://schemas.microsoft.com/office/drawing/2014/main" id="{E363CD36-595E-4801-9759-E7B19A666F8F}"/>
                </a:ext>
              </a:extLst>
            </p:cNvPr>
            <p:cNvSpPr/>
            <p:nvPr/>
          </p:nvSpPr>
          <p:spPr>
            <a:xfrm>
              <a:off x="586708" y="3143028"/>
              <a:ext cx="3883403" cy="834797"/>
            </a:xfrm>
            <a:prstGeom prst="rect">
              <a:avLst/>
            </a:prstGeom>
            <a:solidFill>
              <a:schemeClr val="bg1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400" b="1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Проект постановления Правительства</a:t>
              </a:r>
            </a:p>
            <a:p>
              <a:pPr algn="ctr">
                <a:lnSpc>
                  <a:spcPct val="80000"/>
                </a:lnSpc>
              </a:pPr>
              <a:r>
                <a:rPr lang="ru-RU" sz="1400" dirty="0" smtClean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О  </a:t>
              </a:r>
              <a:r>
                <a:rPr lang="ru-RU" sz="1400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государственной поддержке проектов повышения конкурентоспособности, связанных с продвижением российской продукции, в том числе содержащей результаты интеллектуальной деятельности, на внешние рынки, а также ее сертификацией и (или) адаптацией к требованиям внешних </a:t>
              </a:r>
              <a:r>
                <a:rPr lang="ru-RU" sz="1400" dirty="0" smtClean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рынков </a:t>
              </a:r>
              <a:endParaRPr lang="ko-KR" altLang="en-US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92765" y="2866568"/>
              <a:ext cx="2993954" cy="2398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2000" b="1" dirty="0" smtClean="0">
                  <a:latin typeface="PF Square Sans Pro Medium" panose="02000500000000020004" pitchFamily="2" charset="0"/>
                  <a:cs typeface="Arial" panose="020B0604020202020204" pitchFamily="34" charset="0"/>
                </a:rPr>
                <a:t>На согласовании</a:t>
              </a:r>
              <a:endParaRPr lang="ru-RU" sz="2000" b="1" dirty="0">
                <a:latin typeface="PF Square Sans Pro Medium" panose="02000500000000020004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50">
            <a:extLst>
              <a:ext uri="{FF2B5EF4-FFF2-40B4-BE49-F238E27FC236}">
                <a16:creationId xmlns:a16="http://schemas.microsoft.com/office/drawing/2014/main" id="{E363CD36-595E-4801-9759-E7B19A666F8F}"/>
              </a:ext>
            </a:extLst>
          </p:cNvPr>
          <p:cNvSpPr/>
          <p:nvPr/>
        </p:nvSpPr>
        <p:spPr>
          <a:xfrm>
            <a:off x="660349" y="4791816"/>
            <a:ext cx="5095610" cy="91437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Проект постановления Правительства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О возмещении </a:t>
            </a:r>
            <a:r>
              <a:rPr lang="ru-RU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части затрат в связи с осуществлением производства иностранными производителями аудиовизуальной продукции на территории </a:t>
            </a:r>
            <a:br>
              <a:rPr lang="ru-RU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Российской Федерации (</a:t>
            </a:r>
            <a:r>
              <a:rPr lang="ru-RU" sz="1400" dirty="0" err="1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рибейты</a:t>
            </a:r>
            <a:r>
              <a:rPr lang="ru-RU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" name="Rectangle 50">
            <a:extLst>
              <a:ext uri="{FF2B5EF4-FFF2-40B4-BE49-F238E27FC236}">
                <a16:creationId xmlns:a16="http://schemas.microsoft.com/office/drawing/2014/main" id="{221B049A-D3D0-40A9-A700-CCDC7416AE4B}"/>
              </a:ext>
            </a:extLst>
          </p:cNvPr>
          <p:cNvSpPr/>
          <p:nvPr/>
        </p:nvSpPr>
        <p:spPr>
          <a:xfrm>
            <a:off x="644458" y="5877494"/>
            <a:ext cx="5111501" cy="75710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Проект </a:t>
            </a:r>
            <a:r>
              <a:rPr lang="ru-RU" sz="1400" b="1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постановления Правительства</a:t>
            </a:r>
          </a:p>
          <a:p>
            <a:pPr algn="ctr">
              <a:lnSpc>
                <a:spcPct val="80000"/>
              </a:lnSpc>
            </a:pPr>
            <a:r>
              <a:rPr lang="ru-RU" sz="1400" dirty="0" smtClean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О </a:t>
            </a:r>
            <a:r>
              <a:rPr lang="ru-RU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специализации программы субсидирования процентных ставок по экспортным </a:t>
            </a:r>
            <a:r>
              <a:rPr lang="ru-RU" sz="1400" dirty="0" smtClean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кредитам в </a:t>
            </a:r>
            <a:r>
              <a:rPr lang="ru-RU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отношении услуг и </a:t>
            </a:r>
            <a:r>
              <a:rPr lang="ru-RU" sz="1400" dirty="0" smtClean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результатов интеллектуальной </a:t>
            </a:r>
            <a:r>
              <a:rPr lang="ru-RU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rPr>
              <a:t>деятельности </a:t>
            </a:r>
            <a:endParaRPr lang="ko-KR" altLang="en-US" sz="1400" dirty="0">
              <a:solidFill>
                <a:schemeClr val="tx1"/>
              </a:solidFill>
              <a:latin typeface="PF Square Sans Pro Medium" panose="02000500000000020004" pitchFamily="2" charset="0"/>
              <a:cs typeface="Arial" panose="020B0604020202020204" pitchFamily="34" charset="0"/>
            </a:endParaRPr>
          </a:p>
        </p:txBody>
      </p: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C03EC6E3-C5C2-46D4-8256-1935733F9A28}"/>
              </a:ext>
            </a:extLst>
          </p:cNvPr>
          <p:cNvGrpSpPr/>
          <p:nvPr/>
        </p:nvGrpSpPr>
        <p:grpSpPr>
          <a:xfrm>
            <a:off x="660348" y="1815189"/>
            <a:ext cx="5616173" cy="1277835"/>
            <a:chOff x="4986207" y="1158836"/>
            <a:chExt cx="2957144" cy="1168415"/>
          </a:xfrm>
        </p:grpSpPr>
        <p:sp>
          <p:nvSpPr>
            <p:cNvPr id="26" name="Rectangle 50">
              <a:extLst>
                <a:ext uri="{FF2B5EF4-FFF2-40B4-BE49-F238E27FC236}">
                  <a16:creationId xmlns:a16="http://schemas.microsoft.com/office/drawing/2014/main" id="{221B049A-D3D0-40A9-A700-CCDC7416AE4B}"/>
                </a:ext>
              </a:extLst>
            </p:cNvPr>
            <p:cNvSpPr/>
            <p:nvPr/>
          </p:nvSpPr>
          <p:spPr>
            <a:xfrm>
              <a:off x="4986207" y="1469022"/>
              <a:ext cx="2683047" cy="858229"/>
            </a:xfrm>
            <a:prstGeom prst="rect">
              <a:avLst/>
            </a:prstGeom>
            <a:solidFill>
              <a:schemeClr val="bg1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Постановление Правительства 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30.04.2019 № </a:t>
              </a:r>
              <a:r>
                <a:rPr lang="en-US" sz="1400" dirty="0" smtClean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534</a:t>
              </a:r>
              <a:endParaRPr lang="en-US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1400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О государственной поддержке организаций, обеспечивающих прирост количества посетивших Российскую Федерацию иностранных туристов  </a:t>
              </a:r>
              <a:endParaRPr lang="ko-KR" altLang="en-US" sz="14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975FBD3F-C91C-49F7-8249-58BE262A3477}"/>
                </a:ext>
              </a:extLst>
            </p:cNvPr>
            <p:cNvSpPr/>
            <p:nvPr/>
          </p:nvSpPr>
          <p:spPr>
            <a:xfrm>
              <a:off x="5015033" y="1158836"/>
              <a:ext cx="2928318" cy="309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ru-RU" sz="2000" b="1" dirty="0" smtClean="0">
                  <a:latin typeface="PF Square Sans Pro Medium" panose="02000500000000020004" pitchFamily="2" charset="0"/>
                  <a:cs typeface="Arial" panose="020B0604020202020204" pitchFamily="34" charset="0"/>
                </a:rPr>
                <a:t>Принято</a:t>
              </a:r>
              <a:endParaRPr lang="ru-RU" sz="2000" b="1" dirty="0">
                <a:latin typeface="PF Square Sans Pro Medium" panose="02000500000000020004" pitchFamily="2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Скругленный прямоугольник 108">
            <a:extLst>
              <a:ext uri="{FF2B5EF4-FFF2-40B4-BE49-F238E27FC236}">
                <a16:creationId xmlns:a16="http://schemas.microsoft.com/office/drawing/2014/main" id="{1C8AAD7A-C535-4907-9E98-3514E2DF20DC}"/>
              </a:ext>
            </a:extLst>
          </p:cNvPr>
          <p:cNvSpPr/>
          <p:nvPr/>
        </p:nvSpPr>
        <p:spPr>
          <a:xfrm>
            <a:off x="6730733" y="1103656"/>
            <a:ext cx="5027454" cy="713597"/>
          </a:xfrm>
          <a:prstGeom prst="roundRect">
            <a:avLst/>
          </a:prstGeom>
          <a:gradFill>
            <a:gsLst>
              <a:gs pos="0">
                <a:srgbClr val="165619">
                  <a:lumMod val="87000"/>
                </a:srgbClr>
              </a:gs>
              <a:gs pos="11000">
                <a:schemeClr val="accent6">
                  <a:lumMod val="40000"/>
                  <a:lumOff val="60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  <a:t>В рамках системных изменений</a:t>
            </a:r>
            <a:b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</a:br>
            <a:r>
              <a:rPr lang="ru-RU" sz="1600" b="1" kern="700" spc="300" dirty="0">
                <a:solidFill>
                  <a:schemeClr val="tx1"/>
                </a:solidFill>
                <a:latin typeface="PF Square Sans Pro Thin" panose="02000506040000020004" pitchFamily="2" charset="0"/>
                <a:cs typeface="Arial" panose="020B0604020202020204" pitchFamily="34" charset="0"/>
              </a:rPr>
              <a:t>законодательства</a:t>
            </a:r>
            <a:endParaRPr lang="en-JM" sz="1600" b="1" kern="700" spc="300" dirty="0">
              <a:solidFill>
                <a:schemeClr val="tx1"/>
              </a:solidFill>
              <a:latin typeface="PF Square Sans Pro Thin" panose="02000506040000020004" pitchFamily="2" charset="0"/>
              <a:cs typeface="Arial" panose="020B0604020202020204" pitchFamily="34" charset="0"/>
            </a:endParaRPr>
          </a:p>
        </p:txBody>
      </p: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id="{643E45E3-60D2-4400-B8A9-2C0637D2DFCB}"/>
              </a:ext>
            </a:extLst>
          </p:cNvPr>
          <p:cNvGrpSpPr/>
          <p:nvPr/>
        </p:nvGrpSpPr>
        <p:grpSpPr>
          <a:xfrm>
            <a:off x="6730733" y="1784411"/>
            <a:ext cx="5027454" cy="4570090"/>
            <a:chOff x="4955261" y="426842"/>
            <a:chExt cx="3646614" cy="7054974"/>
          </a:xfrm>
        </p:grpSpPr>
        <p:sp>
          <p:nvSpPr>
            <p:cNvPr id="33" name="Rectangle 50">
              <a:extLst>
                <a:ext uri="{FF2B5EF4-FFF2-40B4-BE49-F238E27FC236}">
                  <a16:creationId xmlns:a16="http://schemas.microsoft.com/office/drawing/2014/main" id="{0B5F8F1D-61FD-433D-BEFD-0E4B1D493931}"/>
                </a:ext>
              </a:extLst>
            </p:cNvPr>
            <p:cNvSpPr/>
            <p:nvPr/>
          </p:nvSpPr>
          <p:spPr>
            <a:xfrm>
              <a:off x="4977738" y="1005488"/>
              <a:ext cx="3624137" cy="6476328"/>
            </a:xfrm>
            <a:prstGeom prst="rect">
              <a:avLst/>
            </a:prstGeom>
            <a:solidFill>
              <a:schemeClr val="bg1"/>
            </a:solidFill>
            <a:ln w="158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2000" b="1" dirty="0" smtClean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Федеральный </a:t>
              </a:r>
              <a:r>
                <a:rPr lang="ru-RU" sz="2000" b="1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закон от 15 апреля 2019 г. № 63-Ф3 </a:t>
              </a:r>
            </a:p>
            <a:p>
              <a:pPr algn="ctr">
                <a:lnSpc>
                  <a:spcPct val="80000"/>
                </a:lnSpc>
              </a:pPr>
              <a:endParaRPr lang="ru-RU" sz="2000" dirty="0">
                <a:solidFill>
                  <a:schemeClr val="tx1"/>
                </a:solidFill>
                <a:latin typeface="PF Square Sans Pro Medium" panose="02000500000000020004" pitchFamily="2" charset="0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ru-RU" sz="2000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«О внесении изменений в часть вторую Налогового кодекса Российской Федерации и статью 9 Федерального закона «О внесении изменений в части первую и вторую Налогового кодекса Российской Федерации и отдельные законодательные акты Российской Федерации</a:t>
              </a:r>
              <a:r>
                <a:rPr lang="ru-RU" sz="2000" dirty="0" smtClean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», </a:t>
              </a:r>
              <a:r>
                <a:rPr lang="ru-RU" sz="2000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которым предусматривается </a:t>
              </a:r>
              <a:r>
                <a:rPr lang="ru-RU" sz="2000" b="1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установление налоговых вычетов по налогу на добавленную стоимость при экспорте услуг, оказанных не на территории Российской Федерации</a:t>
              </a:r>
              <a:r>
                <a:rPr lang="ru-RU" sz="2000" dirty="0">
                  <a:solidFill>
                    <a:schemeClr val="tx1"/>
                  </a:solidFill>
                  <a:latin typeface="PF Square Sans Pro Medium" panose="02000500000000020004" pitchFamily="2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E75AEF58-22DB-4538-A1B3-D41A69A50C1A}"/>
                </a:ext>
              </a:extLst>
            </p:cNvPr>
            <p:cNvSpPr/>
            <p:nvPr/>
          </p:nvSpPr>
          <p:spPr>
            <a:xfrm>
              <a:off x="4955261" y="426842"/>
              <a:ext cx="2928317" cy="6176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latin typeface="PF Square Sans Pro Medium" panose="02000500000000020004" pitchFamily="2" charset="0"/>
                  <a:cs typeface="Arial" panose="020B0604020202020204" pitchFamily="34" charset="0"/>
                </a:rPr>
                <a:t>Принято</a:t>
              </a:r>
              <a:endParaRPr lang="ru-RU" sz="2000" b="1" dirty="0">
                <a:latin typeface="PF Square Sans Pro Medium" panose="02000500000000020004" pitchFamily="2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77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65619"/>
            </a:gs>
            <a:gs pos="100000">
              <a:schemeClr val="accent6">
                <a:lumMod val="20000"/>
                <a:lumOff val="80000"/>
              </a:schemeClr>
            </a:gs>
            <a:gs pos="35000">
              <a:srgbClr val="E4E5E3"/>
            </a:gs>
            <a:gs pos="12000">
              <a:schemeClr val="accent6">
                <a:lumMod val="40000"/>
                <a:lumOff val="60000"/>
              </a:schemeClr>
            </a:gs>
            <a:gs pos="100000">
              <a:schemeClr val="accent3">
                <a:lumMod val="0"/>
                <a:lumOff val="100000"/>
                <a:alpha val="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449268" y="303342"/>
            <a:ext cx="7507380" cy="3736223"/>
            <a:chOff x="-1228915" y="275550"/>
            <a:chExt cx="7507380" cy="373622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-17345" y="275550"/>
              <a:ext cx="6295810" cy="842552"/>
            </a:xfrm>
            <a:prstGeom prst="rect">
              <a:avLst/>
            </a:prstGeom>
            <a:gradFill rotWithShape="0">
              <a:gsLst>
                <a:gs pos="98000">
                  <a:schemeClr val="accent6">
                    <a:lumMod val="60000"/>
                    <a:lumOff val="40000"/>
                  </a:schemeClr>
                </a:gs>
                <a:gs pos="0">
                  <a:schemeClr val="accent6">
                    <a:lumMod val="20000"/>
                    <a:lumOff val="80000"/>
                  </a:schemeClr>
                </a:gs>
              </a:gsLst>
              <a:lin ang="0" scaled="1"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TextBox 5"/>
            <p:cNvSpPr txBox="1"/>
            <p:nvPr/>
          </p:nvSpPr>
          <p:spPr>
            <a:xfrm>
              <a:off x="-1228915" y="2324270"/>
              <a:ext cx="6931544" cy="16875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71449" tIns="81280" rIns="81280" bIns="81280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200" b="0" i="1" kern="1200" dirty="0">
                <a:solidFill>
                  <a:schemeClr val="tx1"/>
                </a:solidFill>
                <a:latin typeface="PF Square Sans Pro" panose="02000506040000020004" pitchFamily="2" charset="0"/>
              </a:endParaRPr>
            </a:p>
          </p:txBody>
        </p:sp>
      </p:grpSp>
      <p:sp>
        <p:nvSpPr>
          <p:cNvPr id="7" name="Подзаголовок 2"/>
          <p:cNvSpPr txBox="1">
            <a:spLocks/>
          </p:cNvSpPr>
          <p:nvPr/>
        </p:nvSpPr>
        <p:spPr>
          <a:xfrm>
            <a:off x="644458" y="373617"/>
            <a:ext cx="3515550" cy="5582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435305" rtl="0" eaLnBrk="1" latinLnBrk="0" hangingPunct="1">
              <a:spcBef>
                <a:spcPts val="0"/>
              </a:spcBef>
              <a:buFontTx/>
              <a:buNone/>
              <a:defRPr sz="1200" b="0" i="0" kern="1200" cap="all">
                <a:solidFill>
                  <a:srgbClr val="0077C8"/>
                </a:solidFill>
                <a:latin typeface="Arial"/>
                <a:ea typeface="+mn-ea"/>
                <a:cs typeface="Arial"/>
              </a:defRPr>
            </a:lvl1pPr>
            <a:lvl2pPr marL="424471" indent="0" algn="ctr" defTabSz="435305" rtl="0" eaLnBrk="1" latinLnBrk="0" hangingPunct="1">
              <a:spcBef>
                <a:spcPts val="0"/>
              </a:spcBef>
              <a:buFontTx/>
              <a:buNone/>
              <a:defRPr sz="1400" b="1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848940" indent="0" algn="ctr" defTabSz="435305" rtl="0" eaLnBrk="1" latinLnBrk="0" hangingPunct="1">
              <a:spcBef>
                <a:spcPts val="0"/>
              </a:spcBef>
              <a:buSzPct val="80000"/>
              <a:buFont typeface="Lucida Grande"/>
              <a:buNone/>
              <a:defRPr sz="13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273411" indent="0" algn="ctr" defTabSz="435305" rtl="0" eaLnBrk="1" latinLnBrk="0" hangingPunct="1">
              <a:spcBef>
                <a:spcPts val="0"/>
              </a:spcBef>
              <a:buFontTx/>
              <a:buNone/>
              <a:defRPr sz="1700" b="0" i="0" kern="1200" cap="all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697882" indent="0" algn="ctr" defTabSz="435305" rtl="0" eaLnBrk="1" latinLnBrk="0" hangingPunct="1">
              <a:spcBef>
                <a:spcPts val="0"/>
              </a:spcBef>
              <a:buFontTx/>
              <a:buNone/>
              <a:defRPr sz="1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12235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46822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1293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95764" indent="0" algn="ctr" defTabSz="435305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solidFill>
                  <a:srgbClr val="165619"/>
                </a:solidFill>
                <a:latin typeface="PF Square Sans Pro Medium" panose="02000500000000020004" pitchFamily="2" charset="0"/>
              </a:rPr>
              <a:t>Меры поддержки</a:t>
            </a:r>
            <a:endParaRPr lang="ru-RU" sz="2800" dirty="0">
              <a:solidFill>
                <a:srgbClr val="165619"/>
              </a:solidFill>
              <a:latin typeface="PF Square Sans Pro Medium" panose="02000500000000020004" pitchFamily="2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38507" y="284028"/>
            <a:ext cx="888643" cy="903732"/>
          </a:xfrm>
          <a:prstGeom prst="ellipse">
            <a:avLst/>
          </a:prstGeom>
          <a:ln>
            <a:solidFill>
              <a:srgbClr val="165619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Прямоугольник 1"/>
          <p:cNvSpPr/>
          <p:nvPr/>
        </p:nvSpPr>
        <p:spPr>
          <a:xfrm>
            <a:off x="5860648" y="25906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latin typeface="PF Square Sans Pro Medium" panose="02000500000000020004" pitchFamily="2" charset="0"/>
              </a:rPr>
              <a:t>Системные меры развития международной кооперации и экспорта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395067" y="1348005"/>
            <a:ext cx="107363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3200" b="1" dirty="0" smtClean="0">
                <a:solidFill>
                  <a:srgbClr val="B88A52"/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РЕГИОНАЛЬНЫЙ ЭКСПОРТНЫЙ СТАНДАРТ 2.0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395068" y="2032501"/>
            <a:ext cx="54737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ИНФОРМАЦИОННО-АНАЛИТИЧЕСКАЯ ПОДДЕРЖКА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2"/>
              </a:rPr>
              <a:t>www.exportcenter.ru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395067" y="3483952"/>
            <a:ext cx="58717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ОБРАЗОВАТЕЛЬНЫЕ ПРОГРАММЫ</a:t>
            </a:r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3"/>
              </a:rPr>
              <a:t>www.exportedu.ru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395067" y="4566071"/>
            <a:ext cx="58717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ЭКСПОРТНЫЙ АКСЕЛЕРАТОР</a:t>
            </a:r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4"/>
              </a:rPr>
              <a:t>https://</a:t>
            </a:r>
            <a:r>
              <a:rPr lang="en-US" sz="2400" b="1" dirty="0" err="1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4"/>
              </a:rPr>
              <a:t>www.exportcenter.ru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4"/>
              </a:rPr>
              <a:t>/</a:t>
            </a:r>
            <a:r>
              <a:rPr lang="en-US" sz="2400" b="1" dirty="0" err="1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4"/>
              </a:rPr>
              <a:t>international_markets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4"/>
              </a:rPr>
              <a:t>/accelerator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4"/>
              </a:rPr>
              <a:t>/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6308369" y="2043235"/>
            <a:ext cx="58717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ВИЗИТЫ, БИЗНЕС-МИССИИ В ЗАРУБЕЖНЫЕ СТРАНЫ ВО ГЛАВЕ С ПРЕЗИДЕНТОМ РЕСПУБЛИКИ ТАТАРСТАН</a:t>
            </a:r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5"/>
              </a:rPr>
              <a:t>http://</a:t>
            </a: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5"/>
              </a:rPr>
              <a:t>mpt.tatarstan.ru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8143522-2BF5-4878-BDDF-2F7D0D452814}"/>
              </a:ext>
            </a:extLst>
          </p:cNvPr>
          <p:cNvSpPr/>
          <p:nvPr/>
        </p:nvSpPr>
        <p:spPr>
          <a:xfrm>
            <a:off x="6308369" y="3921722"/>
            <a:ext cx="58717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СОДЕЙСТВИЕ ПРЕДСТАВИТЕЛЬСТВ РЕСПУБЛИКИ ТАТАРСТАН ЗА РУБЕЖОМ (15 ПРЕДСТАВИТЕЛЬСТВ)</a:t>
            </a:r>
            <a:endParaRPr lang="en-US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6"/>
              </a:rPr>
              <a:t>http://</a:t>
            </a: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6"/>
              </a:rPr>
              <a:t>mpt.tatarstan.ru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6"/>
              </a:rPr>
              <a:t>/</a:t>
            </a: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6"/>
              </a:rPr>
              <a:t>rus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6"/>
              </a:rPr>
              <a:t>/</a:t>
            </a:r>
            <a:r>
              <a:rPr lang="en-US" sz="2400" b="1" dirty="0" err="1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  <a:hlinkClick r:id="rId6"/>
              </a:rPr>
              <a:t>predstavitelstva.htm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PF Square Sans Pro Medium" panose="02000500000000020004" pitchFamily="2" charset="0"/>
                <a:ea typeface="+mj-ea"/>
                <a:cs typeface="+mj-cs"/>
              </a:rPr>
              <a:t> 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  <a:latin typeface="PF Square Sans Pro Medium" panose="02000500000000020004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830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943</Words>
  <Application>Microsoft Office PowerPoint</Application>
  <PresentationFormat>Широкоэкранный</PresentationFormat>
  <Paragraphs>146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맑은 고딕</vt:lpstr>
      <vt:lpstr>Arial</vt:lpstr>
      <vt:lpstr>Calibri</vt:lpstr>
      <vt:lpstr>Calibri Light</vt:lpstr>
      <vt:lpstr>Gotham Pro</vt:lpstr>
      <vt:lpstr>PF Square Sans Pro</vt:lpstr>
      <vt:lpstr>PF Square Sans Pro Light</vt:lpstr>
      <vt:lpstr>PF Square Sans Pro Medium</vt:lpstr>
      <vt:lpstr>PF Square Sans Pro Thin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Мухитдинова Рамиля Эль-Кезаровна</dc:creator>
  <cp:lastModifiedBy>Мухитдинова Рамиля Эль-Кезаровна</cp:lastModifiedBy>
  <cp:revision>51</cp:revision>
  <dcterms:created xsi:type="dcterms:W3CDTF">2019-08-26T10:19:25Z</dcterms:created>
  <dcterms:modified xsi:type="dcterms:W3CDTF">2019-09-03T15:49:35Z</dcterms:modified>
</cp:coreProperties>
</file>